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2.xml" ContentType="application/vnd.openxmlformats-officedocument.presentationml.notesSlide+xml"/>
  <Override PartName="/ppt/charts/chart7.xml" ContentType="application/vnd.openxmlformats-officedocument.drawingml.chart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65" r:id="rId2"/>
    <p:sldId id="359" r:id="rId3"/>
    <p:sldId id="357" r:id="rId4"/>
    <p:sldId id="353" r:id="rId5"/>
    <p:sldId id="361" r:id="rId6"/>
    <p:sldId id="364" r:id="rId7"/>
    <p:sldId id="362" r:id="rId8"/>
    <p:sldId id="366" r:id="rId9"/>
  </p:sldIdLst>
  <p:sldSz cx="12192000" cy="6858000"/>
  <p:notesSz cx="6813550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Забирова Эльмира Айдаровна" initials="ЗЭА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000000"/>
    <a:srgbClr val="008000"/>
    <a:srgbClr val="548034"/>
    <a:srgbClr val="548134"/>
    <a:srgbClr val="4876C9"/>
    <a:srgbClr val="4976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94875" autoAdjust="0"/>
  </p:normalViewPr>
  <p:slideViewPr>
    <p:cSldViewPr snapToGrid="0">
      <p:cViewPr varScale="1">
        <p:scale>
          <a:sx n="103" d="100"/>
          <a:sy n="103" d="100"/>
        </p:scale>
        <p:origin x="15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29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agidullina_g\Desktop\&#1053;&#1086;&#1074;&#1072;&#1103;%20&#1087;&#1072;&#1087;&#1082;&#1072;%20(2)\&#1050;&#1085;&#1080;&#1075;&#1072;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agidullina_g\Desktop\&#1053;&#1086;&#1074;&#1072;&#1103;%20&#1087;&#1072;&#1087;&#1082;&#1072;%20(2)\&#1050;&#1085;&#1080;&#1075;&#1072;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agidullina_g\Desktop\&#1053;&#1086;&#1074;&#1072;&#1103;%20&#1087;&#1072;&#1087;&#1082;&#1072;%20(2)\&#1050;&#1085;&#1080;&#1075;&#1072;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agidullina_g\Desktop\&#1053;&#1086;&#1074;&#1072;&#1103;%20&#1087;&#1072;&#1087;&#1082;&#1072;%20(2)\&#1050;&#1085;&#1080;&#1075;&#1072;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8;&#1045;&#1052;&#1045;&#1050;&#1054;&#1042;&#1040;\&#1047;&#1040;&#1043;&#1056;&#1059;&#1047;&#1050;&#1048;\&#1095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agidullina_g\Desktop\15251456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ownloads\&#1050;&#1085;&#1080;&#1075;&#1072;1%20(2)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ownloads\14.06.%20&#1043;&#1054;&#1041;&#1052;&#1055;%20(1)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 rtl="0">
              <a:defRPr lang="en-US" sz="1400" b="1" i="0" u="none" strike="noStrike" kern="1200" baseline="0">
                <a:solidFill>
                  <a:prstClr val="black"/>
                </a:solidFill>
                <a:latin typeface="Century Gothic" panose="020B0502020202020204" pitchFamily="34" charset="0"/>
                <a:ea typeface="+mn-ea"/>
                <a:cs typeface="Arial" pitchFamily="34" charset="0"/>
              </a:defRPr>
            </a:pPr>
            <a:r>
              <a:rPr lang="en-US" sz="1400" b="1" i="0" u="none" strike="noStrike" kern="1200" baseline="0">
                <a:solidFill>
                  <a:prstClr val="black"/>
                </a:solidFill>
                <a:latin typeface="Century Gothic" panose="020B0502020202020204" pitchFamily="34" charset="0"/>
                <a:ea typeface="+mn-ea"/>
                <a:cs typeface="Arial" pitchFamily="34" charset="0"/>
              </a:rPr>
              <a:t>2016</a:t>
            </a:r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1"/>
          <c:order val="1"/>
          <c:spPr>
            <a:solidFill>
              <a:schemeClr val="accent4">
                <a:lumMod val="75000"/>
              </a:schemeClr>
            </a:solidFill>
          </c:spPr>
          <c:explosion val="25"/>
          <c:dPt>
            <c:idx val="0"/>
            <c:bubble3D val="0"/>
            <c:spPr>
              <a:solidFill>
                <a:schemeClr val="accent5">
                  <a:lumMod val="50000"/>
                </a:schemeClr>
              </a:solidFill>
            </c:spPr>
          </c:dPt>
          <c:dPt>
            <c:idx val="1"/>
            <c:bubble3D val="0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-9.5646336205078633E-2"/>
                  <c:y val="9.6684428905805697E-2"/>
                </c:manualLayout>
              </c:layout>
              <c:tx>
                <c:rich>
                  <a:bodyPr anchorCtr="0"/>
                  <a:lstStyle/>
                  <a:p>
                    <a:pPr algn="ctr" rtl="0">
                      <a:defRPr lang="ru-RU" sz="1200" b="1" i="0" u="none" strike="noStrike" kern="1200" baseline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ea typeface="+mn-ea"/>
                        <a:cs typeface="Arial" pitchFamily="34" charset="0"/>
                      </a:defRPr>
                    </a:pPr>
                    <a:r>
                      <a:rPr lang="en-US" sz="1200" b="1" i="0" u="none" strike="noStrike" kern="1200" baseline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ea typeface="+mn-ea"/>
                        <a:cs typeface="Arial" pitchFamily="34" charset="0"/>
                      </a:rPr>
                      <a:t>16%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6398173448917649"/>
                  <c:y val="-0.20274079459885419"/>
                </c:manualLayout>
              </c:layout>
              <c:tx>
                <c:rich>
                  <a:bodyPr anchorCtr="0"/>
                  <a:lstStyle/>
                  <a:p>
                    <a:pPr algn="ctr" rtl="0">
                      <a:defRPr lang="en-US" sz="1200" b="1" i="0" u="none" strike="noStrike" kern="1200" baseline="0" smtClean="0">
                        <a:solidFill>
                          <a:prstClr val="black"/>
                        </a:solidFill>
                        <a:latin typeface="Century Gothic" panose="020B0502020202020204" pitchFamily="34" charset="0"/>
                        <a:ea typeface="+mn-ea"/>
                        <a:cs typeface="Arial" pitchFamily="34" charset="0"/>
                      </a:defRPr>
                    </a:pPr>
                    <a:r>
                      <a:rPr lang="en-US" sz="1200" b="1" i="0" u="none" strike="noStrike" kern="1200" baseline="0" smtClean="0">
                        <a:solidFill>
                          <a:prstClr val="black"/>
                        </a:solidFill>
                        <a:latin typeface="Century Gothic" panose="020B0502020202020204" pitchFamily="34" charset="0"/>
                        <a:ea typeface="+mn-ea"/>
                        <a:cs typeface="Arial" pitchFamily="34" charset="0"/>
                      </a:rPr>
                      <a:t>84%</a:t>
                    </a:r>
                    <a:endParaRPr lang="en-US" sz="1300" b="1" i="0" u="none" strike="noStrike" kern="1200" baseline="0" smtClean="0">
                      <a:solidFill>
                        <a:prstClr val="black"/>
                      </a:solidFill>
                      <a:latin typeface="Century Gothic" panose="020B0502020202020204" pitchFamily="34" charset="0"/>
                      <a:ea typeface="+mn-ea"/>
                      <a:cs typeface="Arial" pitchFamily="34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 rtl="0">
                  <a:defRPr lang="ru-RU" sz="1200" b="1" i="0" u="none" strike="noStrike" kern="1200" baseline="0">
                    <a:solidFill>
                      <a:prstClr val="black"/>
                    </a:solidFill>
                    <a:latin typeface="Century Gothic" panose="020B0502020202020204" pitchFamily="34" charset="0"/>
                    <a:ea typeface="+mn-ea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Лист2!$L$2:$M$2</c:f>
              <c:strCache>
                <c:ptCount val="2"/>
                <c:pt idx="0">
                  <c:v>Гос. МО</c:v>
                </c:pt>
                <c:pt idx="1">
                  <c:v>Частные МО</c:v>
                </c:pt>
              </c:strCache>
            </c:strRef>
          </c:cat>
          <c:val>
            <c:numRef>
              <c:f>Лист2!$L$3:$M$3</c:f>
              <c:numCache>
                <c:formatCode>General</c:formatCode>
                <c:ptCount val="2"/>
                <c:pt idx="0">
                  <c:v>27.6</c:v>
                </c:pt>
                <c:pt idx="1">
                  <c:v>166.3</c:v>
                </c:pt>
              </c:numCache>
            </c:numRef>
          </c:val>
        </c:ser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Лист2!$L$2:$M$2</c:f>
              <c:strCache>
                <c:ptCount val="2"/>
                <c:pt idx="0">
                  <c:v>Гос. МО</c:v>
                </c:pt>
                <c:pt idx="1">
                  <c:v>Частные МО</c:v>
                </c:pt>
              </c:strCache>
            </c:strRef>
          </c:cat>
          <c:val>
            <c:numRef>
              <c:f>Лист2!$O$3:$P$3</c:f>
              <c:numCache>
                <c:formatCode>General</c:formatCode>
                <c:ptCount val="2"/>
                <c:pt idx="0">
                  <c:v>37.800000000000004</c:v>
                </c:pt>
                <c:pt idx="1">
                  <c:v>198.7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plotVisOnly val="1"/>
    <c:dispBlanksAs val="gap"/>
    <c:showDLblsOverMax val="0"/>
  </c:chart>
  <c:txPr>
    <a:bodyPr/>
    <a:lstStyle/>
    <a:p>
      <a:pPr algn="ctr">
        <a:defRPr lang="ru-RU" sz="1200" b="1" i="0" u="none" strike="noStrike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 rtl="0">
              <a:defRPr lang="ru-RU" sz="1400" b="1" i="0" u="none" strike="noStrike" kern="1200" baseline="0" dirty="0">
                <a:solidFill>
                  <a:prstClr val="black"/>
                </a:solidFill>
                <a:latin typeface="Century Gothic" panose="020B0502020202020204" pitchFamily="34" charset="0"/>
                <a:ea typeface="+mn-ea"/>
                <a:cs typeface="Arial" pitchFamily="34" charset="0"/>
              </a:defRPr>
            </a:pPr>
            <a:r>
              <a:rPr lang="ru-RU" sz="1400" b="1" i="0" u="none" strike="noStrike" kern="1200" baseline="0" dirty="0">
                <a:solidFill>
                  <a:prstClr val="black"/>
                </a:solidFill>
                <a:latin typeface="Century Gothic" panose="020B0502020202020204" pitchFamily="34" charset="0"/>
                <a:ea typeface="+mn-ea"/>
                <a:cs typeface="Arial" pitchFamily="34" charset="0"/>
              </a:rPr>
              <a:t>2015</a:t>
            </a:r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chemeClr val="accent5">
                  <a:lumMod val="50000"/>
                </a:schemeClr>
              </a:solidFill>
            </c:spPr>
          </c:dPt>
          <c:dPt>
            <c:idx val="1"/>
            <c:bubble3D val="0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-8.4592854062974634E-2"/>
                  <c:y val="0.105667743464325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anchorCtr="0"/>
                <a:lstStyle/>
                <a:p>
                  <a:pPr algn="ctr" rtl="0">
                    <a:defRPr lang="ru-RU" sz="1200" b="1" i="0" u="none" strike="noStrike" kern="1200" baseline="0">
                      <a:solidFill>
                        <a:schemeClr val="bg1"/>
                      </a:solidFill>
                      <a:latin typeface="Century Gothic" panose="020B0502020202020204" pitchFamily="34" charset="0"/>
                      <a:ea typeface="+mn-ea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 rtl="0">
                  <a:defRPr lang="ru-RU" sz="1200" b="1" i="0" u="none" strike="noStrike" kern="1200" baseline="0">
                    <a:solidFill>
                      <a:prstClr val="black"/>
                    </a:solidFill>
                    <a:latin typeface="Century Gothic" panose="020B0502020202020204" pitchFamily="34" charset="0"/>
                    <a:ea typeface="+mn-ea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DataLabelsRange val="1"/>
              </c:ext>
            </c:extLst>
          </c:dLbls>
          <c:cat>
            <c:strRef>
              <c:f>Лист2!$L$2:$M$2</c:f>
              <c:strCache>
                <c:ptCount val="2"/>
                <c:pt idx="0">
                  <c:v>Гос. МО</c:v>
                </c:pt>
                <c:pt idx="1">
                  <c:v>Частные МО</c:v>
                </c:pt>
              </c:strCache>
            </c:strRef>
          </c:cat>
          <c:val>
            <c:numRef>
              <c:f>Лист2!$L$3:$M$3</c:f>
              <c:numCache>
                <c:formatCode>General</c:formatCode>
                <c:ptCount val="2"/>
                <c:pt idx="0">
                  <c:v>27.6</c:v>
                </c:pt>
                <c:pt idx="1">
                  <c:v>166.3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 rtl="0">
              <a:defRPr lang="en-US" sz="1400" b="1" i="0" u="none" strike="noStrike" kern="1200" baseline="0">
                <a:solidFill>
                  <a:prstClr val="black"/>
                </a:solidFill>
                <a:latin typeface="Century Gothic" panose="020B0502020202020204" pitchFamily="34" charset="0"/>
                <a:ea typeface="+mn-ea"/>
                <a:cs typeface="Arial" pitchFamily="34" charset="0"/>
              </a:defRPr>
            </a:pPr>
            <a:r>
              <a:rPr lang="en-US" sz="1400" b="1" i="0" u="none" strike="noStrike" kern="1200" baseline="0">
                <a:solidFill>
                  <a:prstClr val="black"/>
                </a:solidFill>
                <a:latin typeface="Century Gothic" panose="020B0502020202020204" pitchFamily="34" charset="0"/>
                <a:ea typeface="+mn-ea"/>
                <a:cs typeface="Arial" pitchFamily="34" charset="0"/>
              </a:rPr>
              <a:t>2017</a:t>
            </a:r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chemeClr val="accent5">
                  <a:lumMod val="50000"/>
                </a:schemeClr>
              </a:solidFill>
            </c:spPr>
          </c:dPt>
          <c:dPt>
            <c:idx val="1"/>
            <c:bubble3D val="0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-0.10809460206225781"/>
                  <c:y val="0.1061919273950365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anchorCtr="0"/>
                <a:lstStyle/>
                <a:p>
                  <a:pPr algn="ctr" rtl="0">
                    <a:defRPr lang="ru-RU" sz="1200" b="1" i="0" u="none" strike="noStrike" kern="1200" baseline="0">
                      <a:solidFill>
                        <a:schemeClr val="bg1"/>
                      </a:solidFill>
                      <a:latin typeface="Century Gothic" panose="020B0502020202020204" pitchFamily="34" charset="0"/>
                      <a:ea typeface="+mn-ea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9489685072185817"/>
                  <c:y val="-0.1917241320765928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anchorCtr="0"/>
                <a:lstStyle/>
                <a:p>
                  <a:pPr algn="ctr" rtl="0">
                    <a:defRPr lang="ru-RU" sz="1200" b="1" i="0" u="none" strike="noStrike" kern="1200" baseline="0">
                      <a:solidFill>
                        <a:prstClr val="black"/>
                      </a:solidFill>
                      <a:latin typeface="Century Gothic" panose="020B0502020202020204" pitchFamily="34" charset="0"/>
                      <a:ea typeface="+mn-ea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 rtl="0">
                  <a:defRPr lang="ru-RU" sz="1300" b="1" i="0" u="none" strike="noStrike" kern="1200" baseline="0">
                    <a:solidFill>
                      <a:prstClr val="black"/>
                    </a:solidFill>
                    <a:latin typeface="Century Gothic" panose="020B0502020202020204" pitchFamily="34" charset="0"/>
                    <a:ea typeface="+mn-ea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Лист2!$L$2:$M$2</c:f>
              <c:strCache>
                <c:ptCount val="2"/>
                <c:pt idx="0">
                  <c:v>Гос. МО</c:v>
                </c:pt>
                <c:pt idx="1">
                  <c:v>Частные МО</c:v>
                </c:pt>
              </c:strCache>
            </c:strRef>
          </c:cat>
          <c:val>
            <c:numRef>
              <c:f>Лист2!$R$3:$S$3</c:f>
              <c:numCache>
                <c:formatCode>General</c:formatCode>
                <c:ptCount val="2"/>
                <c:pt idx="0">
                  <c:v>45.4</c:v>
                </c:pt>
                <c:pt idx="1">
                  <c:v>225.8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plotVisOnly val="1"/>
    <c:dispBlanksAs val="gap"/>
    <c:showDLblsOverMax val="0"/>
  </c:chart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latin typeface="Century Gothic" panose="020B0502020202020204" pitchFamily="34" charset="0"/>
                <a:cs typeface="Arial" pitchFamily="34" charset="0"/>
              </a:defRPr>
            </a:pPr>
            <a:r>
              <a:rPr lang="ru-RU" sz="1400" dirty="0" smtClean="0">
                <a:latin typeface="Century Gothic" panose="020B0502020202020204" pitchFamily="34" charset="0"/>
                <a:cs typeface="Arial" pitchFamily="34" charset="0"/>
              </a:rPr>
              <a:t>2014</a:t>
            </a:r>
            <a:endParaRPr lang="ru-RU" sz="1400" dirty="0">
              <a:latin typeface="Century Gothic" panose="020B0502020202020204" pitchFamily="34" charset="0"/>
              <a:cs typeface="Arial" pitchFamily="34" charset="0"/>
            </a:endParaRPr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chemeClr val="accent5">
                  <a:lumMod val="50000"/>
                </a:schemeClr>
              </a:solidFill>
            </c:spPr>
          </c:dPt>
          <c:dPt>
            <c:idx val="1"/>
            <c:bubble3D val="0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-0.10349744936818472"/>
                  <c:y val="9.971413543548633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anchorCtr="0"/>
                <a:lstStyle/>
                <a:p>
                  <a:pPr algn="ctr">
                    <a:defRPr lang="ru-RU" sz="1200" b="1" i="0" u="none" strike="noStrike" kern="1200" baseline="0">
                      <a:solidFill>
                        <a:schemeClr val="bg1"/>
                      </a:solidFill>
                      <a:latin typeface="Century Gothic" panose="020B0502020202020204" pitchFamily="34" charset="0"/>
                      <a:ea typeface="+mn-ea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2617254387875654"/>
                  <c:y val="-0.1873992700093476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671969546235132"/>
                      <c:h val="0.10567566325923106"/>
                    </c:manualLayout>
                  </c15:layout>
                  <c15:dlblFieldTable/>
                  <c15:showDataLabelsRange val="1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ru-RU" sz="12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</c:ext>
            </c:extLst>
          </c:dLbls>
          <c:cat>
            <c:strRef>
              <c:f>Лист2!$L$2:$M$2</c:f>
              <c:strCache>
                <c:ptCount val="2"/>
                <c:pt idx="0">
                  <c:v>Гос. МО</c:v>
                </c:pt>
                <c:pt idx="1">
                  <c:v>Частные МО</c:v>
                </c:pt>
              </c:strCache>
            </c:strRef>
          </c:cat>
          <c:val>
            <c:numRef>
              <c:f>Лист2!$L$3:$M$3</c:f>
              <c:numCache>
                <c:formatCode>General</c:formatCode>
                <c:ptCount val="2"/>
                <c:pt idx="0">
                  <c:v>27.6</c:v>
                </c:pt>
                <c:pt idx="1">
                  <c:v>166.3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'[ч.xlsx]2 слайд'!$B$5</c:f>
              <c:strCache>
                <c:ptCount val="1"/>
                <c:pt idx="0">
                  <c:v>Фармацевтические товары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300" b="1" i="0" u="none" strike="noStrike" kern="1200" baseline="0">
                    <a:solidFill>
                      <a:schemeClr val="bg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'[ч.xlsx]2 слайд'!$O$1:$R$1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'[ч.xlsx]2 слайд'!$E$5,'[ч.xlsx]2 слайд'!$G$5,'[ч.xlsx]2 слайд'!$I$5,'[ч.xlsx]2 слайд'!$K$5</c:f>
              <c:numCache>
                <c:formatCode>General</c:formatCode>
                <c:ptCount val="4"/>
                <c:pt idx="0">
                  <c:v>128.5</c:v>
                </c:pt>
                <c:pt idx="1">
                  <c:v>189.4</c:v>
                </c:pt>
                <c:pt idx="2">
                  <c:v>299.2</c:v>
                </c:pt>
                <c:pt idx="3">
                  <c:v>247.2</c:v>
                </c:pt>
              </c:numCache>
            </c:numRef>
          </c:val>
        </c:ser>
        <c:ser>
          <c:idx val="1"/>
          <c:order val="1"/>
          <c:tx>
            <c:strRef>
              <c:f>'[ч.xlsx]2 слайд'!$B$6</c:f>
              <c:strCache>
                <c:ptCount val="1"/>
                <c:pt idx="0">
                  <c:v>Медицинские и ортопедические товары</c:v>
                </c:pt>
              </c:strCache>
            </c:strRef>
          </c:tx>
          <c:spPr>
            <a:solidFill>
              <a:srgbClr val="C00000"/>
            </a:solidFill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200" b="1" i="0" u="none" strike="noStrike" kern="1200" baseline="0">
                    <a:solidFill>
                      <a:schemeClr val="bg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'[ч.xlsx]2 слайд'!$O$1:$R$1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'[ч.xlsx]2 слайд'!$E$6,'[ч.xlsx]2 слайд'!$G$6,'[ч.xlsx]2 слайд'!$I$6,'[ч.xlsx]2 слайд'!$K$6</c:f>
              <c:numCache>
                <c:formatCode>General</c:formatCode>
                <c:ptCount val="4"/>
                <c:pt idx="0">
                  <c:v>45.5</c:v>
                </c:pt>
                <c:pt idx="1">
                  <c:v>70.900000000000006</c:v>
                </c:pt>
                <c:pt idx="2">
                  <c:v>105.1</c:v>
                </c:pt>
                <c:pt idx="3">
                  <c:v>102.9</c:v>
                </c:pt>
              </c:numCache>
            </c:numRef>
          </c:val>
        </c:ser>
        <c:ser>
          <c:idx val="2"/>
          <c:order val="2"/>
          <c:tx>
            <c:strRef>
              <c:f>'[ч.xlsx]2 слайд'!$B$7</c:f>
              <c:strCache>
                <c:ptCount val="1"/>
                <c:pt idx="0">
                  <c:v>Медицинские услуги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300" b="1">
                    <a:solidFill>
                      <a:schemeClr val="bg1"/>
                    </a:solidFill>
                    <a:latin typeface="Century Gothic" panose="020B0502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'[ч.xlsx]2 слайд'!$O$1:$R$1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'[ч.xlsx]2 слайд'!$E$7,'[ч.xlsx]2 слайд'!$G$7,'[ч.xlsx]2 слайд'!$I$7,'[ч.xlsx]2 слайд'!$K$7</c:f>
              <c:numCache>
                <c:formatCode>General</c:formatCode>
                <c:ptCount val="4"/>
                <c:pt idx="0">
                  <c:v>154.4</c:v>
                </c:pt>
                <c:pt idx="1">
                  <c:v>193.9</c:v>
                </c:pt>
                <c:pt idx="2">
                  <c:v>236.5</c:v>
                </c:pt>
                <c:pt idx="3">
                  <c:v>271.8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7"/>
        <c:overlap val="100"/>
        <c:axId val="717175304"/>
        <c:axId val="717174912"/>
      </c:barChart>
      <c:catAx>
        <c:axId val="717175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50" b="1">
                <a:latin typeface="Century Gothic" panose="020B0502020202020204" pitchFamily="34" charset="0"/>
              </a:defRPr>
            </a:pPr>
            <a:endParaRPr lang="ru-RU"/>
          </a:p>
        </c:txPr>
        <c:crossAx val="717174912"/>
        <c:crosses val="autoZero"/>
        <c:auto val="1"/>
        <c:lblAlgn val="ctr"/>
        <c:lblOffset val="100"/>
        <c:noMultiLvlLbl val="0"/>
      </c:catAx>
      <c:valAx>
        <c:axId val="7171749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1717530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5.4489011983531621E-2"/>
          <c:y val="0.87989682834062322"/>
          <c:w val="0.89102197603293676"/>
          <c:h val="0.12010317165937683"/>
        </c:manualLayout>
      </c:layout>
      <c:overlay val="0"/>
      <c:txPr>
        <a:bodyPr/>
        <a:lstStyle/>
        <a:p>
          <a:pPr>
            <a:defRPr>
              <a:latin typeface="Arial" panose="020B0604020202020204" pitchFamily="34" charset="0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scene3d>
      <a:camera prst="orthographicFront"/>
      <a:lightRig rig="threePt" dir="t"/>
    </a:scene3d>
    <a:sp3d>
      <a:bevelT w="139700" h="139700"/>
    </a:sp3d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8942051754933142"/>
          <c:y val="0.12009182163064255"/>
          <c:w val="0.80898740544722136"/>
          <c:h val="0.61711323394974515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rgbClr val="0080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 prst="coolSlant"/>
              </a:sp3d>
            </c:spPr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 prst="artDeco"/>
              </a:sp3d>
            </c:spPr>
          </c:dPt>
          <c:dLbls>
            <c:dLbl>
              <c:idx val="0"/>
              <c:layout>
                <c:manualLayout>
                  <c:x val="2.1334187004312267E-2"/>
                  <c:y val="-0.20908018894411859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200">
                        <a:solidFill>
                          <a:schemeClr val="accent6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defRPr>
                    </a:pPr>
                    <a:r>
                      <a:rPr lang="en-US" sz="12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rPr>
                      <a:t>773</a:t>
                    </a:r>
                    <a:r>
                      <a:rPr lang="en-US" sz="1200" b="1" baseline="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rPr>
                      <a:t> 210</a:t>
                    </a:r>
                    <a:endParaRPr lang="en-US" sz="1200" b="1" dirty="0">
                      <a:solidFill>
                        <a:schemeClr val="accent6">
                          <a:lumMod val="50000"/>
                        </a:schemeClr>
                      </a:solidFill>
                      <a:latin typeface="Century Gothic" panose="020B0502020202020204" pitchFamily="34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3780382971407367E-2"/>
                  <c:y val="-5.9816132126115508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200">
                        <a:solidFill>
                          <a:schemeClr val="accent5">
                            <a:lumMod val="75000"/>
                          </a:schemeClr>
                        </a:solidFill>
                        <a:latin typeface="Century Gothic" panose="020B0502020202020204" pitchFamily="34" charset="0"/>
                      </a:defRPr>
                    </a:pPr>
                    <a:r>
                      <a:rPr lang="en-US" sz="12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entury Gothic" panose="020B0502020202020204" pitchFamily="34" charset="0"/>
                      </a:rPr>
                      <a:t>45</a:t>
                    </a:r>
                    <a:r>
                      <a:rPr lang="en-US" sz="1200" b="1" baseline="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entury Gothic" panose="020B0502020202020204" pitchFamily="34" charset="0"/>
                      </a:rPr>
                      <a:t> 384</a:t>
                    </a:r>
                    <a:endParaRPr lang="en-US" sz="1200" b="1" dirty="0">
                      <a:solidFill>
                        <a:schemeClr val="accent5">
                          <a:lumMod val="75000"/>
                        </a:schemeClr>
                      </a:solidFill>
                      <a:latin typeface="Century Gothic" panose="020B0502020202020204" pitchFamily="34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0671461947067152E-2"/>
                  <c:y val="-4.2700652050376112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200">
                        <a:solidFill>
                          <a:schemeClr val="accent2">
                            <a:lumMod val="75000"/>
                          </a:schemeClr>
                        </a:solidFill>
                        <a:latin typeface="Century Gothic" panose="020B0502020202020204" pitchFamily="34" charset="0"/>
                      </a:defRPr>
                    </a:pPr>
                    <a:r>
                      <a:rPr lang="en-US" sz="1200" b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entury Gothic" panose="020B0502020202020204" pitchFamily="34" charset="0"/>
                      </a:rPr>
                      <a:t>225 800</a:t>
                    </a:r>
                    <a:endParaRPr lang="en-US" sz="1200" b="1" dirty="0">
                      <a:solidFill>
                        <a:schemeClr val="accent2">
                          <a:lumMod val="75000"/>
                        </a:schemeClr>
                      </a:solidFill>
                      <a:latin typeface="Century Gothic" panose="020B0502020202020204" pitchFamily="34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>
                    <a:latin typeface="Century Gothic" panose="020B0502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Лист3!$B$2:$B$4</c:f>
              <c:strCache>
                <c:ptCount val="3"/>
                <c:pt idx="0">
                  <c:v>Услуги ГОБМП</c:v>
                </c:pt>
                <c:pt idx="1">
                  <c:v>Платные услуги в гос.МО</c:v>
                </c:pt>
                <c:pt idx="2">
                  <c:v>Платные услуги в частном секторе</c:v>
                </c:pt>
              </c:strCache>
            </c:strRef>
          </c:cat>
          <c:val>
            <c:numRef>
              <c:f>Лист3!$C$2:$C$4</c:f>
              <c:numCache>
                <c:formatCode>General</c:formatCode>
                <c:ptCount val="3"/>
                <c:pt idx="0">
                  <c:v>773210</c:v>
                </c:pt>
                <c:pt idx="1">
                  <c:v>45384</c:v>
                </c:pt>
                <c:pt idx="2">
                  <c:v>225800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b"/>
      <c:layout>
        <c:manualLayout>
          <c:xMode val="edge"/>
          <c:yMode val="edge"/>
          <c:x val="0"/>
          <c:y val="5.8526406580250705E-2"/>
          <c:w val="0.28922597151460777"/>
          <c:h val="0.64256992751751418"/>
        </c:manualLayout>
      </c:layout>
      <c:overlay val="0"/>
      <c:txPr>
        <a:bodyPr/>
        <a:lstStyle/>
        <a:p>
          <a:pPr rtl="0">
            <a:defRPr sz="1100" b="1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900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6011644832605535E-2"/>
          <c:y val="5.4119727264578046E-2"/>
          <c:w val="0.96797671033478938"/>
          <c:h val="0.60621567198331605"/>
        </c:manualLayout>
      </c:layout>
      <c:lineChart>
        <c:grouping val="standard"/>
        <c:varyColors val="0"/>
        <c:ser>
          <c:idx val="0"/>
          <c:order val="0"/>
          <c:tx>
            <c:strRef>
              <c:f>Лист3!$F$4</c:f>
              <c:strCache>
                <c:ptCount val="1"/>
                <c:pt idx="0">
                  <c:v>Утвержденный тариф ГОБМП, тенге</c:v>
                </c:pt>
              </c:strCache>
            </c:strRef>
          </c:tx>
          <c:spPr>
            <a:ln w="50800">
              <a:solidFill>
                <a:schemeClr val="bg1"/>
              </a:solidFill>
            </a:ln>
          </c:spPr>
          <c:marker>
            <c:symbol val="square"/>
            <c:size val="9"/>
            <c:spPr>
              <a:solidFill>
                <a:schemeClr val="accent5">
                  <a:lumMod val="50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-3.6771725462165956E-2"/>
                  <c:y val="2.0685047340418965E-2"/>
                </c:manualLayout>
              </c:layout>
              <c:tx>
                <c:rich>
                  <a:bodyPr/>
                  <a:lstStyle/>
                  <a:p>
                    <a:r>
                      <a:rPr lang="en-US" sz="1400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t>836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6510200931459957E-2"/>
                  <c:y val="2.0840431310101347E-2"/>
                </c:manualLayout>
              </c:layout>
              <c:tx>
                <c:rich>
                  <a:bodyPr/>
                  <a:lstStyle/>
                  <a:p>
                    <a:r>
                      <a:rPr lang="en-US" sz="1400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t>866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1451243906841769E-2"/>
                  <c:y val="6.1284959996907445E-3"/>
                </c:manualLayout>
              </c:layout>
              <c:tx>
                <c:rich>
                  <a:bodyPr/>
                  <a:lstStyle/>
                  <a:p>
                    <a:r>
                      <a:rPr lang="en-US" sz="1400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t>624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2367836529651366E-4"/>
                  <c:y val="-1.7015905812193893E-2"/>
                </c:manualLayout>
              </c:layout>
              <c:tx>
                <c:rich>
                  <a:bodyPr/>
                  <a:lstStyle/>
                  <a:p>
                    <a:r>
                      <a:rPr lang="en-US" sz="1400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t>448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8.3901707521421443E-3"/>
                  <c:y val="2.3439513453894289E-2"/>
                </c:manualLayout>
              </c:layout>
              <c:tx>
                <c:rich>
                  <a:bodyPr/>
                  <a:lstStyle/>
                  <a:p>
                    <a:r>
                      <a:rPr lang="en-US" sz="1400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t>559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542368946654442E-2"/>
                  <c:y val="2.6255624139752264E-2"/>
                </c:manualLayout>
              </c:layout>
              <c:tx>
                <c:rich>
                  <a:bodyPr/>
                  <a:lstStyle/>
                  <a:p>
                    <a:r>
                      <a:rPr lang="en-US" sz="1400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t>1672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0278693916860268E-3"/>
                  <c:y val="1.3259028794403936E-2"/>
                </c:manualLayout>
              </c:layout>
              <c:tx>
                <c:rich>
                  <a:bodyPr/>
                  <a:lstStyle/>
                  <a:p>
                    <a:r>
                      <a:rPr lang="en-US" sz="1400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t>1 895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3.4685550900771986E-3"/>
                  <c:y val="1.9596073252390604E-3"/>
                </c:manualLayout>
              </c:layout>
              <c:tx>
                <c:rich>
                  <a:bodyPr/>
                  <a:lstStyle/>
                  <a:p>
                    <a:r>
                      <a:rPr lang="en-US" sz="1400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t>65</a:t>
                    </a:r>
                    <a:r>
                      <a:rPr lang="en-US" sz="1400" baseline="0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t> 208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0068095656740864E-2"/>
                  <c:y val="2.7212517523768118E-2"/>
                </c:manualLayout>
              </c:layout>
              <c:tx>
                <c:rich>
                  <a:bodyPr/>
                  <a:lstStyle/>
                  <a:p>
                    <a:r>
                      <a:rPr lang="en-US" sz="1400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t>104</a:t>
                    </a:r>
                    <a:r>
                      <a:rPr lang="en-US" sz="1400" baseline="0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t> 145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2561903921752311E-2"/>
                  <c:y val="3.0193671187529383E-2"/>
                </c:manualLayout>
              </c:layout>
              <c:tx>
                <c:rich>
                  <a:bodyPr/>
                  <a:lstStyle/>
                  <a:p>
                    <a:r>
                      <a:rPr lang="en-US" sz="1400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t>392 466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400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Century Gothic" panose="020B0502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Лист3!$D$5:$E$14</c:f>
              <c:strCache>
                <c:ptCount val="10"/>
                <c:pt idx="0">
                  <c:v>Семейный врач</c:v>
                </c:pt>
                <c:pt idx="1">
                  <c:v>Эндокринолог</c:v>
                </c:pt>
                <c:pt idx="2">
                  <c:v>Общий анализ крови</c:v>
                </c:pt>
                <c:pt idx="3">
                  <c:v>Электрокардиограмма (ЭКГ)</c:v>
                </c:pt>
                <c:pt idx="4">
                  <c:v>Рентгенография грудной клетки</c:v>
                </c:pt>
                <c:pt idx="5">
                  <c:v>УЗИ брюшной полости</c:v>
                </c:pt>
                <c:pt idx="6">
                  <c:v>Фиброгастроденоскопия (ФГДС) </c:v>
                </c:pt>
                <c:pt idx="7">
                  <c:v>Самопроизвольные роды</c:v>
                </c:pt>
                <c:pt idx="8">
                  <c:v>Лапароскопическая холецистэктомия </c:v>
                </c:pt>
                <c:pt idx="9">
                  <c:v>Частичная замена тазобедренного сустава</c:v>
                </c:pt>
              </c:strCache>
            </c:strRef>
          </c:cat>
          <c:val>
            <c:numRef>
              <c:f>Лист3!$F$5:$F$14</c:f>
              <c:numCache>
                <c:formatCode>0</c:formatCode>
                <c:ptCount val="10"/>
                <c:pt idx="0">
                  <c:v>1936.34</c:v>
                </c:pt>
                <c:pt idx="1">
                  <c:v>1966.12</c:v>
                </c:pt>
                <c:pt idx="2">
                  <c:v>1523.85</c:v>
                </c:pt>
                <c:pt idx="3">
                  <c:v>1000.6</c:v>
                </c:pt>
                <c:pt idx="4">
                  <c:v>2059.13</c:v>
                </c:pt>
                <c:pt idx="5">
                  <c:v>3872</c:v>
                </c:pt>
                <c:pt idx="6">
                  <c:v>4294.8</c:v>
                </c:pt>
                <c:pt idx="7">
                  <c:v>10920.787</c:v>
                </c:pt>
                <c:pt idx="8">
                  <c:v>16414.48</c:v>
                </c:pt>
                <c:pt idx="9">
                  <c:v>19246.599999999999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Лист3!$G$4</c:f>
              <c:strCache>
                <c:ptCount val="1"/>
                <c:pt idx="0">
                  <c:v>Средняя цена платной услуги в гос. организациях, тенге</c:v>
                </c:pt>
              </c:strCache>
            </c:strRef>
          </c:tx>
          <c:spPr>
            <a:ln w="50800">
              <a:solidFill>
                <a:schemeClr val="bg1"/>
              </a:solidFill>
            </a:ln>
          </c:spPr>
          <c:marker>
            <c:symbol val="circle"/>
            <c:size val="10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dLbls>
            <c:dLbl>
              <c:idx val="0"/>
              <c:layout>
                <c:manualLayout>
                  <c:x val="-1.3825609362898151E-3"/>
                  <c:y val="-2.6719408542607185E-2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2 660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7041073973901931E-3"/>
                  <c:y val="-2.0840494340049105E-2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2 756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8.7323833133918409E-4"/>
                  <c:y val="1.0020021655774028E-2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1 246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0171970233060544E-2"/>
                  <c:y val="1.8589948719530441E-2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1 602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9.3061970334112898E-3"/>
                  <c:y val="1.7505528865616394E-2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1 704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8.8844069328844686E-5"/>
                  <c:y val="4.1230526752662651E-3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3 720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0606129546800896E-3"/>
                  <c:y val="1.3887780858514057E-2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4 644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7.6853530747831343E-3"/>
                  <c:y val="1.7499004255528642E-2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97</a:t>
                    </a:r>
                    <a:r>
                      <a:rPr lang="en-US" sz="1400" baseline="0"/>
                      <a:t> 378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0268088263073624E-4"/>
                  <c:y val="-2.1233165774233953E-2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129 215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1161999114811787E-3"/>
                  <c:y val="-2.2172803558630796E-2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571</a:t>
                    </a:r>
                    <a:r>
                      <a:rPr lang="en-US" sz="1400" baseline="0"/>
                      <a:t> 610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400" b="1" i="0" u="none" strike="noStrike" kern="1200" baseline="0">
                    <a:solidFill>
                      <a:srgbClr val="C00000"/>
                    </a:solidFill>
                    <a:latin typeface="Century Gothic" panose="020B0502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Лист3!$D$5:$E$14</c:f>
              <c:strCache>
                <c:ptCount val="10"/>
                <c:pt idx="0">
                  <c:v>Семейный врач</c:v>
                </c:pt>
                <c:pt idx="1">
                  <c:v>Эндокринолог</c:v>
                </c:pt>
                <c:pt idx="2">
                  <c:v>Общий анализ крови</c:v>
                </c:pt>
                <c:pt idx="3">
                  <c:v>Электрокардиограмма (ЭКГ)</c:v>
                </c:pt>
                <c:pt idx="4">
                  <c:v>Рентгенография грудной клетки</c:v>
                </c:pt>
                <c:pt idx="5">
                  <c:v>УЗИ брюшной полости</c:v>
                </c:pt>
                <c:pt idx="6">
                  <c:v>Фиброгастроденоскопия (ФГДС) </c:v>
                </c:pt>
                <c:pt idx="7">
                  <c:v>Самопроизвольные роды</c:v>
                </c:pt>
                <c:pt idx="8">
                  <c:v>Лапароскопическая холецистэктомия </c:v>
                </c:pt>
                <c:pt idx="9">
                  <c:v>Частичная замена тазобедренного сустава</c:v>
                </c:pt>
              </c:strCache>
            </c:strRef>
          </c:cat>
          <c:val>
            <c:numRef>
              <c:f>Лист3!$G$5:$G$14</c:f>
              <c:numCache>
                <c:formatCode>#,##0</c:formatCode>
                <c:ptCount val="10"/>
                <c:pt idx="0">
                  <c:v>9660</c:v>
                </c:pt>
                <c:pt idx="1">
                  <c:v>9756</c:v>
                </c:pt>
                <c:pt idx="2">
                  <c:v>5000</c:v>
                </c:pt>
                <c:pt idx="3">
                  <c:v>8102</c:v>
                </c:pt>
                <c:pt idx="4">
                  <c:v>8704</c:v>
                </c:pt>
                <c:pt idx="5">
                  <c:v>11720</c:v>
                </c:pt>
                <c:pt idx="6">
                  <c:v>14540</c:v>
                </c:pt>
                <c:pt idx="7">
                  <c:v>16737.8</c:v>
                </c:pt>
                <c:pt idx="8">
                  <c:v>17921.5</c:v>
                </c:pt>
                <c:pt idx="9">
                  <c:v>21716.1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Лист3!$H$4</c:f>
              <c:strCache>
                <c:ptCount val="1"/>
                <c:pt idx="0">
                  <c:v>Средняя цена платной услуги в частных организациях, тенге</c:v>
                </c:pt>
              </c:strCache>
            </c:strRef>
          </c:tx>
          <c:spPr>
            <a:ln w="50800">
              <a:solidFill>
                <a:schemeClr val="bg1"/>
              </a:solidFill>
            </a:ln>
          </c:spPr>
          <c:marker>
            <c:symbol val="diamond"/>
            <c:size val="11"/>
            <c:spPr>
              <a:solidFill>
                <a:schemeClr val="accent6">
                  <a:lumMod val="50000"/>
                </a:schemeClr>
              </a:solidFill>
              <a:ln>
                <a:solidFill>
                  <a:srgbClr val="008000"/>
                </a:solidFill>
              </a:ln>
            </c:spPr>
          </c:marker>
          <c:dLbls>
            <c:dLbl>
              <c:idx val="0"/>
              <c:layout>
                <c:manualLayout>
                  <c:x val="-2.3152455157215077E-2"/>
                  <c:y val="-3.6673210412304154E-2"/>
                </c:manualLayout>
              </c:layout>
              <c:tx>
                <c:rich>
                  <a:bodyPr/>
                  <a:lstStyle/>
                  <a:p>
                    <a:r>
                      <a:rPr lang="en-US" sz="1400">
                        <a:solidFill>
                          <a:schemeClr val="accent6">
                            <a:lumMod val="50000"/>
                          </a:schemeClr>
                        </a:solidFill>
                      </a:rPr>
                      <a:t>5</a:t>
                    </a:r>
                    <a:r>
                      <a:rPr lang="en-US" sz="1400" baseline="0">
                        <a:solidFill>
                          <a:schemeClr val="accent6">
                            <a:lumMod val="50000"/>
                          </a:schemeClr>
                        </a:solidFill>
                      </a:rPr>
                      <a:t> 629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0110688184404632E-2"/>
                  <c:y val="-2.6486254613684899E-2"/>
                </c:manualLayout>
              </c:layout>
              <c:tx>
                <c:rich>
                  <a:bodyPr/>
                  <a:lstStyle/>
                  <a:p>
                    <a:r>
                      <a:rPr lang="en-US" sz="1400">
                        <a:solidFill>
                          <a:schemeClr val="accent6">
                            <a:lumMod val="50000"/>
                          </a:schemeClr>
                        </a:solidFill>
                      </a:rPr>
                      <a:t>5 500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9720127715277985E-2"/>
                  <c:y val="-3.4635812070263797E-2"/>
                </c:manualLayout>
              </c:layout>
              <c:tx>
                <c:rich>
                  <a:bodyPr/>
                  <a:lstStyle/>
                  <a:p>
                    <a:r>
                      <a:rPr lang="en-US" sz="1400">
                        <a:solidFill>
                          <a:schemeClr val="accent6">
                            <a:lumMod val="50000"/>
                          </a:schemeClr>
                        </a:solidFill>
                      </a:rPr>
                      <a:t>1 821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187723103230076E-2"/>
                  <c:y val="-3.0716494463578121E-2"/>
                </c:manualLayout>
              </c:layout>
              <c:tx>
                <c:rich>
                  <a:bodyPr/>
                  <a:lstStyle/>
                  <a:p>
                    <a:r>
                      <a:rPr lang="en-US" sz="1400">
                        <a:solidFill>
                          <a:schemeClr val="accent6">
                            <a:lumMod val="50000"/>
                          </a:schemeClr>
                        </a:solidFill>
                      </a:rPr>
                      <a:t>2</a:t>
                    </a:r>
                    <a:r>
                      <a:rPr lang="en-US" sz="1400" baseline="0">
                        <a:solidFill>
                          <a:schemeClr val="accent6">
                            <a:lumMod val="50000"/>
                          </a:schemeClr>
                        </a:solidFill>
                      </a:rPr>
                      <a:t> 186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4857881867104252E-2"/>
                  <c:y val="-3.0561008676920107E-2"/>
                </c:manualLayout>
              </c:layout>
              <c:tx>
                <c:rich>
                  <a:bodyPr/>
                  <a:lstStyle/>
                  <a:p>
                    <a:r>
                      <a:rPr lang="en-US" sz="1400">
                        <a:solidFill>
                          <a:schemeClr val="accent6">
                            <a:lumMod val="50000"/>
                          </a:schemeClr>
                        </a:solidFill>
                      </a:rPr>
                      <a:t>4 340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2707028293412418E-2"/>
                  <c:y val="-2.8239357125822432E-2"/>
                </c:manualLayout>
              </c:layout>
              <c:tx>
                <c:rich>
                  <a:bodyPr/>
                  <a:lstStyle/>
                  <a:p>
                    <a:r>
                      <a:rPr lang="en-US" sz="1400">
                        <a:solidFill>
                          <a:schemeClr val="accent6">
                            <a:lumMod val="50000"/>
                          </a:schemeClr>
                        </a:solidFill>
                      </a:rPr>
                      <a:t>5 329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4034334349323504E-2"/>
                  <c:y val="-3.7450622770309507E-2"/>
                </c:manualLayout>
              </c:layout>
              <c:tx>
                <c:rich>
                  <a:bodyPr/>
                  <a:lstStyle/>
                  <a:p>
                    <a:r>
                      <a:rPr lang="en-US" sz="1400">
                        <a:solidFill>
                          <a:schemeClr val="accent6">
                            <a:lumMod val="50000"/>
                          </a:schemeClr>
                        </a:solidFill>
                      </a:rPr>
                      <a:t>9 067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6.2767421977268228E-2"/>
                  <c:y val="-2.7341406510387734E-2"/>
                </c:manualLayout>
              </c:layout>
              <c:tx>
                <c:rich>
                  <a:bodyPr/>
                  <a:lstStyle/>
                  <a:p>
                    <a:r>
                      <a:rPr lang="en-US" sz="1400">
                        <a:solidFill>
                          <a:schemeClr val="accent6">
                            <a:lumMod val="50000"/>
                          </a:schemeClr>
                        </a:solidFill>
                      </a:rPr>
                      <a:t>326</a:t>
                    </a:r>
                    <a:r>
                      <a:rPr lang="en-US" sz="1400" baseline="0">
                        <a:solidFill>
                          <a:schemeClr val="accent6">
                            <a:lumMod val="50000"/>
                          </a:schemeClr>
                        </a:solidFill>
                      </a:rPr>
                      <a:t> 695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5.3738336755142405E-2"/>
                  <c:y val="-3.7426469995131356E-2"/>
                </c:manualLayout>
              </c:layout>
              <c:tx>
                <c:rich>
                  <a:bodyPr/>
                  <a:lstStyle/>
                  <a:p>
                    <a:r>
                      <a:rPr lang="en-US" sz="1400">
                        <a:solidFill>
                          <a:schemeClr val="accent6">
                            <a:lumMod val="50000"/>
                          </a:schemeClr>
                        </a:solidFill>
                      </a:rPr>
                      <a:t>170</a:t>
                    </a:r>
                    <a:r>
                      <a:rPr lang="en-US" sz="1400" baseline="0">
                        <a:solidFill>
                          <a:schemeClr val="accent6">
                            <a:lumMod val="50000"/>
                          </a:schemeClr>
                        </a:solidFill>
                      </a:rPr>
                      <a:t> 000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7.1424068823270959E-2"/>
                  <c:y val="-6.2199879025787261E-4"/>
                </c:manualLayout>
              </c:layout>
              <c:tx>
                <c:rich>
                  <a:bodyPr/>
                  <a:lstStyle/>
                  <a:p>
                    <a:r>
                      <a:rPr lang="en-US" sz="1400">
                        <a:solidFill>
                          <a:schemeClr val="accent6">
                            <a:lumMod val="50000"/>
                          </a:schemeClr>
                        </a:solidFill>
                      </a:rPr>
                      <a:t>605</a:t>
                    </a:r>
                    <a:r>
                      <a:rPr lang="en-US" sz="1400" baseline="0">
                        <a:solidFill>
                          <a:schemeClr val="accent6">
                            <a:lumMod val="50000"/>
                          </a:schemeClr>
                        </a:solidFill>
                      </a:rPr>
                      <a:t> 000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chemeClr val="accent6">
                        <a:lumMod val="50000"/>
                      </a:schemeClr>
                    </a:solidFill>
                    <a:latin typeface="Century Gothic" panose="020B0502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Лист3!$D$5:$E$14</c:f>
              <c:strCache>
                <c:ptCount val="10"/>
                <c:pt idx="0">
                  <c:v>Семейный врач</c:v>
                </c:pt>
                <c:pt idx="1">
                  <c:v>Эндокринолог</c:v>
                </c:pt>
                <c:pt idx="2">
                  <c:v>Общий анализ крови</c:v>
                </c:pt>
                <c:pt idx="3">
                  <c:v>Электрокардиограмма (ЭКГ)</c:v>
                </c:pt>
                <c:pt idx="4">
                  <c:v>Рентгенография грудной клетки</c:v>
                </c:pt>
                <c:pt idx="5">
                  <c:v>УЗИ брюшной полости</c:v>
                </c:pt>
                <c:pt idx="6">
                  <c:v>Фиброгастроденоскопия (ФГДС) </c:v>
                </c:pt>
                <c:pt idx="7">
                  <c:v>Самопроизвольные роды</c:v>
                </c:pt>
                <c:pt idx="8">
                  <c:v>Лапароскопическая холецистэктомия </c:v>
                </c:pt>
                <c:pt idx="9">
                  <c:v>Частичная замена тазобедренного сустава</c:v>
                </c:pt>
              </c:strCache>
            </c:strRef>
          </c:cat>
          <c:val>
            <c:numRef>
              <c:f>Лист3!$H$5:$H$14</c:f>
              <c:numCache>
                <c:formatCode>#,##0</c:formatCode>
                <c:ptCount val="10"/>
                <c:pt idx="0">
                  <c:v>15629</c:v>
                </c:pt>
                <c:pt idx="1">
                  <c:v>15500</c:v>
                </c:pt>
                <c:pt idx="2">
                  <c:v>12500</c:v>
                </c:pt>
                <c:pt idx="3">
                  <c:v>12600</c:v>
                </c:pt>
                <c:pt idx="4">
                  <c:v>14340</c:v>
                </c:pt>
                <c:pt idx="5">
                  <c:v>15329</c:v>
                </c:pt>
                <c:pt idx="6">
                  <c:v>19067</c:v>
                </c:pt>
                <c:pt idx="7">
                  <c:v>22669.5</c:v>
                </c:pt>
                <c:pt idx="8">
                  <c:v>22000</c:v>
                </c:pt>
                <c:pt idx="9">
                  <c:v>30050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17177656"/>
        <c:axId val="717177264"/>
      </c:lineChart>
      <c:catAx>
        <c:axId val="7171776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 b="1">
                <a:solidFill>
                  <a:schemeClr val="tx1"/>
                </a:solidFill>
              </a:defRPr>
            </a:pPr>
            <a:endParaRPr lang="ru-RU"/>
          </a:p>
        </c:txPr>
        <c:crossAx val="717177264"/>
        <c:crosses val="autoZero"/>
        <c:auto val="1"/>
        <c:lblAlgn val="ctr"/>
        <c:lblOffset val="100"/>
        <c:noMultiLvlLbl val="0"/>
      </c:catAx>
      <c:valAx>
        <c:axId val="717177264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one"/>
        <c:crossAx val="71717765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89337226625749144"/>
          <c:w val="1"/>
          <c:h val="0.1066277337425085"/>
        </c:manualLayout>
      </c:layout>
      <c:overlay val="0"/>
      <c:txPr>
        <a:bodyPr/>
        <a:lstStyle/>
        <a:p>
          <a:pPr>
            <a:defRPr sz="1600" b="1">
              <a:latin typeface="Arial" panose="020B0604020202020204" pitchFamily="34" charset="0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3583492585279928E-2"/>
          <c:y val="0.13951223277851921"/>
          <c:w val="0.97283301482944018"/>
          <c:h val="0.412569658925974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Расчет!$B$3</c:f>
              <c:strCache>
                <c:ptCount val="1"/>
                <c:pt idx="0">
                  <c:v>Дефицит ГОБМП</c:v>
                </c:pt>
              </c:strCache>
            </c:strRef>
          </c:tx>
          <c:spPr>
            <a:solidFill>
              <a:srgbClr val="C00000"/>
            </a:solidFill>
            <a:scene3d>
              <a:camera prst="orthographicFront"/>
              <a:lightRig rig="threePt" dir="t"/>
            </a:scene3d>
            <a:sp3d>
              <a:bevelT prst="angle"/>
            </a:sp3d>
          </c:spPr>
          <c:invertIfNegative val="0"/>
          <c:dLbls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200" b="1" smtClean="0">
                        <a:solidFill>
                          <a:srgbClr val="C00000"/>
                        </a:solidFill>
                        <a:latin typeface="Century Gothic" pitchFamily="34" charset="0"/>
                      </a:rPr>
                      <a:t>362,5</a:t>
                    </a:r>
                    <a:endParaRPr lang="en-US" sz="1050" b="1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lt1"/>
              </a:solidFill>
              <a:ln w="25400" cap="flat" cmpd="sng" algn="ctr">
                <a:noFill/>
                <a:prstDash val="solid"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rgbClr val="C00000"/>
                    </a:solidFill>
                    <a:latin typeface="Century Gothic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Расчет!$C$2:$J$2</c:f>
              <c:strCach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2019*</c:v>
                </c:pt>
                <c:pt idx="7">
                  <c:v>2020*</c:v>
                </c:pt>
              </c:strCache>
            </c:strRef>
          </c:cat>
          <c:val>
            <c:numRef>
              <c:f>Расчет!$C$3:$J$3</c:f>
              <c:numCache>
                <c:formatCode>General</c:formatCode>
                <c:ptCount val="8"/>
                <c:pt idx="0">
                  <c:v>248.2</c:v>
                </c:pt>
                <c:pt idx="1">
                  <c:v>260.2</c:v>
                </c:pt>
                <c:pt idx="2">
                  <c:v>279.39999999999998</c:v>
                </c:pt>
                <c:pt idx="3">
                  <c:v>317.39999999999998</c:v>
                </c:pt>
                <c:pt idx="4">
                  <c:v>344.4</c:v>
                </c:pt>
                <c:pt idx="5">
                  <c:v>368.2</c:v>
                </c:pt>
                <c:pt idx="6">
                  <c:v>243.5</c:v>
                </c:pt>
                <c:pt idx="7">
                  <c:v>30.5</c:v>
                </c:pt>
              </c:numCache>
            </c:numRef>
          </c:val>
        </c:ser>
        <c:ser>
          <c:idx val="1"/>
          <c:order val="1"/>
          <c:tx>
            <c:strRef>
              <c:f>Расчет!$B$9</c:f>
              <c:strCache>
                <c:ptCount val="1"/>
                <c:pt idx="0">
                  <c:v>Частные расходы населения на услуги, входящие в ГОБМП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scene3d>
              <a:camera prst="orthographicFront"/>
              <a:lightRig rig="threePt" dir="t"/>
            </a:scene3d>
            <a:sp3d>
              <a:bevelT prst="convex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accent5">
                        <a:lumMod val="50000"/>
                      </a:schemeClr>
                    </a:solidFill>
                    <a:latin typeface="Century Gothic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trendline>
            <c:spPr>
              <a:ln w="12700">
                <a:solidFill>
                  <a:schemeClr val="tx1"/>
                </a:solidFill>
              </a:ln>
            </c:spPr>
            <c:trendlineType val="movingAvg"/>
            <c:period val="2"/>
            <c:dispRSqr val="0"/>
            <c:dispEq val="0"/>
          </c:trendline>
          <c:cat>
            <c:strRef>
              <c:f>Расчет!$C$2:$J$2</c:f>
              <c:strCach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2019*</c:v>
                </c:pt>
                <c:pt idx="7">
                  <c:v>2020*</c:v>
                </c:pt>
              </c:strCache>
            </c:strRef>
          </c:cat>
          <c:val>
            <c:numRef>
              <c:f>Расчет!$C$9:$J$9</c:f>
              <c:numCache>
                <c:formatCode>0.0</c:formatCode>
                <c:ptCount val="8"/>
                <c:pt idx="0">
                  <c:v>92.346800000000002</c:v>
                </c:pt>
                <c:pt idx="1">
                  <c:v>94.289299999999997</c:v>
                </c:pt>
                <c:pt idx="2">
                  <c:v>113.69049999999999</c:v>
                </c:pt>
                <c:pt idx="3">
                  <c:v>137.906002</c:v>
                </c:pt>
                <c:pt idx="4">
                  <c:v>162.62652630030993</c:v>
                </c:pt>
                <c:pt idx="5" formatCode="General">
                  <c:v>176.8</c:v>
                </c:pt>
                <c:pt idx="6" formatCode="General">
                  <c:v>140</c:v>
                </c:pt>
                <c:pt idx="7" formatCode="General">
                  <c:v>95.2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11"/>
        <c:axId val="717176088"/>
        <c:axId val="717175696"/>
      </c:barChart>
      <c:catAx>
        <c:axId val="717176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717175696"/>
        <c:crosses val="autoZero"/>
        <c:auto val="1"/>
        <c:lblAlgn val="ctr"/>
        <c:lblOffset val="100"/>
        <c:noMultiLvlLbl val="0"/>
      </c:catAx>
      <c:valAx>
        <c:axId val="71717569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717176088"/>
        <c:crosses val="autoZero"/>
        <c:crossBetween val="between"/>
      </c:valAx>
    </c:plotArea>
    <c:legend>
      <c:legendPos val="t"/>
      <c:legendEntry>
        <c:idx val="2"/>
        <c:delete val="1"/>
      </c:legendEntry>
      <c:layout>
        <c:manualLayout>
          <c:xMode val="edge"/>
          <c:yMode val="edge"/>
          <c:x val="0.16700359162916958"/>
          <c:y val="0"/>
          <c:w val="0.66599272604853499"/>
          <c:h val="7.6293258427747715E-2"/>
        </c:manualLayout>
      </c:layout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1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096105188719161E-2"/>
          <c:y val="6.8569933531875321E-2"/>
          <c:w val="0.61357954787142621"/>
          <c:h val="0.72739315399713278"/>
        </c:manualLayout>
      </c:layout>
      <c:lineChart>
        <c:grouping val="standard"/>
        <c:varyColors val="0"/>
        <c:ser>
          <c:idx val="0"/>
          <c:order val="0"/>
          <c:tx>
            <c:strRef>
              <c:f>'модель 4.7% к ВВП'!$B$38</c:f>
              <c:strCache>
                <c:ptCount val="1"/>
                <c:pt idx="0">
                  <c:v>Частные расходы населения в % к ВВП</c:v>
                </c:pt>
              </c:strCache>
            </c:strRef>
          </c:tx>
          <c:spPr>
            <a:ln w="28575">
              <a:solidFill>
                <a:srgbClr val="002060"/>
              </a:solidFill>
            </a:ln>
          </c:spPr>
          <c:marker>
            <c:spPr>
              <a:solidFill>
                <a:schemeClr val="accent5">
                  <a:lumMod val="50000"/>
                </a:schemeClr>
              </a:solidFill>
              <a:ln w="28575">
                <a:solidFill>
                  <a:srgbClr val="002060"/>
                </a:solidFill>
              </a:ln>
            </c:spPr>
          </c:marker>
          <c:dLbls>
            <c:dLbl>
              <c:idx val="0"/>
              <c:layout>
                <c:manualLayout>
                  <c:x val="0"/>
                  <c:y val="4.9408556239191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7592877130630349E-3"/>
                  <c:y val="-4.3232486709292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3037150852252141E-3"/>
                  <c:y val="-4.94085562391918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-4.3232486709292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6.9111452556756417E-3"/>
                  <c:y val="-6.17606952989897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solidFill>
                      <a:schemeClr val="accent5">
                        <a:lumMod val="50000"/>
                      </a:schemeClr>
                    </a:solidFill>
                    <a:latin typeface="Century Gothic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'модель 4.7% к ВВП'!$D$4:$I$4</c:f>
              <c:strCache>
                <c:ptCount val="6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  <c:pt idx="3">
                  <c:v>2021 год</c:v>
                </c:pt>
                <c:pt idx="4">
                  <c:v>2022 год</c:v>
                </c:pt>
                <c:pt idx="5">
                  <c:v>2023 год</c:v>
                </c:pt>
              </c:strCache>
            </c:strRef>
          </c:cat>
          <c:val>
            <c:numRef>
              <c:f>'модель 4.7% к ВВП'!$C$38:$I$38</c:f>
              <c:numCache>
                <c:formatCode>0.0%</c:formatCode>
                <c:ptCount val="6"/>
                <c:pt idx="0">
                  <c:v>1.3118905168883633E-2</c:v>
                </c:pt>
                <c:pt idx="1">
                  <c:v>1.3399999999999999E-2</c:v>
                </c:pt>
                <c:pt idx="2">
                  <c:v>1.3399999999999992E-2</c:v>
                </c:pt>
                <c:pt idx="3">
                  <c:v>1.3400000000000002E-2</c:v>
                </c:pt>
                <c:pt idx="4">
                  <c:v>1.3399999999999999E-2</c:v>
                </c:pt>
                <c:pt idx="5">
                  <c:v>1.3400000000000002E-2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'модель 4.7% к ВВП'!$B$39</c:f>
              <c:strCache>
                <c:ptCount val="1"/>
                <c:pt idx="0">
                  <c:v>Государственные расходы в % к ВВП</c:v>
                </c:pt>
              </c:strCache>
            </c:strRef>
          </c:tx>
          <c:spPr>
            <a:ln w="28575">
              <a:solidFill>
                <a:schemeClr val="accent6">
                  <a:lumMod val="50000"/>
                </a:schemeClr>
              </a:solidFill>
            </a:ln>
          </c:spPr>
          <c:marker>
            <c:spPr>
              <a:solidFill>
                <a:schemeClr val="accent6">
                  <a:lumMod val="50000"/>
                </a:schemeClr>
              </a:solidFill>
              <a:ln w="28575">
                <a:solidFill>
                  <a:schemeClr val="accent6">
                    <a:lumMod val="50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0"/>
                  <c:y val="-5.9392836849747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4555726278378209E-3"/>
                  <c:y val="-5.9392836849747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8.0630027982882494E-3"/>
                  <c:y val="-5.93928368497477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8.0630027982882494E-3"/>
                  <c:y val="-7.12714042196973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6.9111452556756417E-3"/>
                  <c:y val="-4.75142694797982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solidFill>
                      <a:schemeClr val="accent6">
                        <a:lumMod val="50000"/>
                      </a:schemeClr>
                    </a:solidFill>
                    <a:latin typeface="Century Gothic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'модель 4.7% к ВВП'!$D$4:$I$4</c:f>
              <c:strCache>
                <c:ptCount val="6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  <c:pt idx="3">
                  <c:v>2021 год</c:v>
                </c:pt>
                <c:pt idx="4">
                  <c:v>2022 год</c:v>
                </c:pt>
                <c:pt idx="5">
                  <c:v>2023 год</c:v>
                </c:pt>
              </c:strCache>
            </c:strRef>
          </c:cat>
          <c:val>
            <c:numRef>
              <c:f>'модель 4.7% к ВВП'!$C$39:$I$39</c:f>
              <c:numCache>
                <c:formatCode>0.0%</c:formatCode>
                <c:ptCount val="6"/>
                <c:pt idx="0">
                  <c:v>1.9109483111639999E-2</c:v>
                </c:pt>
                <c:pt idx="1">
                  <c:v>2.3313151350883916E-2</c:v>
                </c:pt>
                <c:pt idx="2">
                  <c:v>2.5330146296090372E-2</c:v>
                </c:pt>
                <c:pt idx="3">
                  <c:v>2.6311146033666979E-2</c:v>
                </c:pt>
                <c:pt idx="4">
                  <c:v>2.7092006593560151E-2</c:v>
                </c:pt>
                <c:pt idx="5">
                  <c:v>2.7779386848789077E-2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'модель 4.7% к ВВП'!$B$40</c:f>
              <c:strCache>
                <c:ptCount val="1"/>
                <c:pt idx="0">
                  <c:v>Отчисления работодателей, работников и ИП в ОСМС в % к ВВП</c:v>
                </c:pt>
              </c:strCache>
            </c:strRef>
          </c:tx>
          <c:spPr>
            <a:ln w="28575">
              <a:solidFill>
                <a:schemeClr val="accent2">
                  <a:lumMod val="50000"/>
                </a:schemeClr>
              </a:solidFill>
            </a:ln>
          </c:spPr>
          <c:marker>
            <c:symbol val="circle"/>
            <c:size val="7"/>
            <c:spPr>
              <a:solidFill>
                <a:schemeClr val="accent2">
                  <a:lumMod val="50000"/>
                </a:schemeClr>
              </a:solidFill>
              <a:ln w="28575">
                <a:solidFill>
                  <a:schemeClr val="accent2">
                    <a:lumMod val="50000"/>
                  </a:schemeClr>
                </a:solidFill>
              </a:ln>
            </c:spPr>
          </c:marker>
          <c:dLbls>
            <c:dLbl>
              <c:idx val="1"/>
              <c:layout>
                <c:manualLayout>
                  <c:x val="-1.2670432968738697E-2"/>
                  <c:y val="-8.028890388868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8.0630027982882494E-3"/>
                  <c:y val="-5.55846257690908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8.0630027982882494E-3"/>
                  <c:y val="-5.55846257690908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6.9111452556756417E-3"/>
                  <c:y val="-4.32324867092928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solidFill>
                      <a:schemeClr val="accent2">
                        <a:lumMod val="50000"/>
                      </a:schemeClr>
                    </a:solidFill>
                    <a:latin typeface="Century Gothic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'модель 4.7% к ВВП'!$D$4:$I$4</c:f>
              <c:strCache>
                <c:ptCount val="6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  <c:pt idx="3">
                  <c:v>2021 год</c:v>
                </c:pt>
                <c:pt idx="4">
                  <c:v>2022 год</c:v>
                </c:pt>
                <c:pt idx="5">
                  <c:v>2023 год</c:v>
                </c:pt>
              </c:strCache>
            </c:strRef>
          </c:cat>
          <c:val>
            <c:numRef>
              <c:f>'модель 4.7% к ВВП'!$C$40:$I$40</c:f>
              <c:numCache>
                <c:formatCode>0.0%</c:formatCode>
                <c:ptCount val="6"/>
                <c:pt idx="1">
                  <c:v>0</c:v>
                </c:pt>
                <c:pt idx="2">
                  <c:v>6.1264806094076772E-3</c:v>
                </c:pt>
                <c:pt idx="3">
                  <c:v>4.9704618966209275E-3</c:v>
                </c:pt>
                <c:pt idx="4">
                  <c:v>5.4832493266080886E-3</c:v>
                </c:pt>
                <c:pt idx="5">
                  <c:v>6.2899766459969999E-3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17172168"/>
        <c:axId val="717174520"/>
      </c:lineChart>
      <c:catAx>
        <c:axId val="7171721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717174520"/>
        <c:crosses val="autoZero"/>
        <c:auto val="1"/>
        <c:lblAlgn val="ctr"/>
        <c:lblOffset val="100"/>
        <c:noMultiLvlLbl val="0"/>
      </c:catAx>
      <c:valAx>
        <c:axId val="717174520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crossAx val="717172168"/>
        <c:crosses val="autoZero"/>
        <c:crossBetween val="between"/>
        <c:majorUnit val="1.0000000000000002E-2"/>
      </c:valAx>
    </c:plotArea>
    <c:legend>
      <c:legendPos val="r"/>
      <c:layout>
        <c:manualLayout>
          <c:xMode val="edge"/>
          <c:yMode val="edge"/>
          <c:x val="0.7268369837694203"/>
          <c:y val="0.23943357175231142"/>
          <c:w val="0.26625187097490405"/>
          <c:h val="0.52113285649537722"/>
        </c:manualLayout>
      </c:layout>
      <c:overlay val="0"/>
      <c:txPr>
        <a:bodyPr/>
        <a:lstStyle/>
        <a:p>
          <a:pPr>
            <a:defRPr b="1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00A61B-074E-4732-A509-B26C0788E45C}" type="doc">
      <dgm:prSet loTypeId="urn:microsoft.com/office/officeart/2005/8/layout/orgChart1" loCatId="hierarchy" qsTypeId="urn:microsoft.com/office/officeart/2005/8/quickstyle/3d1" qsCatId="3D" csTypeId="urn:microsoft.com/office/officeart/2005/8/colors/accent5_3" csCatId="accent5" phldr="1"/>
      <dgm:spPr/>
      <dgm:t>
        <a:bodyPr/>
        <a:lstStyle/>
        <a:p>
          <a:endParaRPr lang="ru-RU"/>
        </a:p>
      </dgm:t>
    </dgm:pt>
    <dgm:pt modelId="{948A296A-1C85-4319-A480-536D383969E0}">
      <dgm:prSet phldrT="[Текст]" custT="1"/>
      <dgm:spPr>
        <a:solidFill>
          <a:schemeClr val="accent4">
            <a:lumMod val="60000"/>
            <a:lumOff val="40000"/>
          </a:schemeClr>
        </a:solidFill>
        <a:ln>
          <a:solidFill>
            <a:srgbClr val="C00000"/>
          </a:solidFill>
        </a:ln>
      </dgm:spPr>
      <dgm:t>
        <a:bodyPr/>
        <a:lstStyle/>
        <a:p>
          <a:pPr>
            <a:lnSpc>
              <a:spcPct val="120000"/>
            </a:lnSpc>
          </a:pPr>
          <a:r>
            <a:rPr lang="ru-RU" sz="1300" b="1" dirty="0" smtClean="0">
              <a:solidFill>
                <a:schemeClr val="tx1"/>
              </a:solidFill>
              <a:latin typeface="Arial Black" pitchFamily="34" charset="0"/>
              <a:cs typeface="Arial" pitchFamily="34" charset="0"/>
            </a:rPr>
            <a:t>ЦЕНА ПЛАТНОЙ УСЛУГИ </a:t>
          </a:r>
          <a:r>
            <a:rPr lang="ru-RU" sz="1300" b="1" dirty="0" smtClean="0">
              <a:solidFill>
                <a:srgbClr val="C00000"/>
              </a:solidFill>
              <a:latin typeface="Arial Black" pitchFamily="34" charset="0"/>
              <a:cs typeface="Arial" pitchFamily="34" charset="0"/>
            </a:rPr>
            <a:t>В ГОС. </a:t>
          </a:r>
          <a:r>
            <a:rPr lang="ru-RU" sz="1300" b="1" dirty="0" smtClean="0">
              <a:solidFill>
                <a:srgbClr val="C00000"/>
              </a:solidFill>
              <a:latin typeface="Arial Black" pitchFamily="34" charset="0"/>
              <a:cs typeface="Arial" pitchFamily="34" charset="0"/>
            </a:rPr>
            <a:t>МО*</a:t>
          </a:r>
          <a:endParaRPr lang="ru-RU" sz="1300" b="1" dirty="0">
            <a:solidFill>
              <a:srgbClr val="C00000"/>
            </a:solidFill>
            <a:latin typeface="Arial Black" pitchFamily="34" charset="0"/>
            <a:cs typeface="Arial" pitchFamily="34" charset="0"/>
          </a:endParaRPr>
        </a:p>
      </dgm:t>
    </dgm:pt>
    <dgm:pt modelId="{4B50070B-6EA1-478B-AE3B-49499237DDE4}" type="parTrans" cxnId="{0C808FF4-7F6A-43AD-A5BC-D6BD84D7346A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BABC4185-FC2A-4079-9CCB-D5C8D25CCBA5}" type="sibTrans" cxnId="{0C808FF4-7F6A-43AD-A5BC-D6BD84D7346A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3B9CE5D5-2499-4C60-BB26-84B34746D2A0}">
      <dgm:prSet custT="1"/>
      <dgm:spPr>
        <a:solidFill>
          <a:schemeClr val="accent6">
            <a:lumMod val="50000"/>
          </a:schemeClr>
        </a:solidFill>
      </dgm:spPr>
      <dgm:t>
        <a:bodyPr/>
        <a:lstStyle/>
        <a:p>
          <a:pPr algn="ctr">
            <a:lnSpc>
              <a:spcPct val="90000"/>
            </a:lnSpc>
          </a:pPr>
          <a:r>
            <a:rPr lang="ru-RU" sz="1200" b="1" dirty="0" smtClean="0">
              <a:solidFill>
                <a:schemeClr val="bg1"/>
              </a:solidFill>
              <a:latin typeface="Arial Black" pitchFamily="34" charset="0"/>
              <a:cs typeface="Arial" pitchFamily="34" charset="0"/>
            </a:rPr>
            <a:t>НАКЛАДНЫЕ РАСХОДЫ:</a:t>
          </a:r>
        </a:p>
        <a:p>
          <a:pPr algn="ctr">
            <a:lnSpc>
              <a:spcPct val="80000"/>
            </a:lnSpc>
          </a:pPr>
          <a:r>
            <a:rPr lang="ru-RU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</a:t>
          </a:r>
          <a:r>
            <a:rPr lang="ru-RU" sz="9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2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Прочие запасы;</a:t>
          </a:r>
        </a:p>
        <a:p>
          <a:pPr algn="ctr">
            <a:lnSpc>
              <a:spcPct val="80000"/>
            </a:lnSpc>
          </a:pPr>
          <a:r>
            <a:rPr lang="ru-RU" sz="12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 Оказание прочих услуг;</a:t>
          </a:r>
        </a:p>
        <a:p>
          <a:pPr algn="ctr">
            <a:lnSpc>
              <a:spcPct val="80000"/>
            </a:lnSpc>
          </a:pPr>
          <a:r>
            <a:rPr lang="ru-RU" sz="12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 Оплата коммунальных;</a:t>
          </a:r>
        </a:p>
        <a:p>
          <a:pPr algn="ctr">
            <a:lnSpc>
              <a:spcPct val="80000"/>
            </a:lnSpc>
          </a:pPr>
          <a:r>
            <a:rPr lang="ru-RU" sz="12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 Обучение, командировочные</a:t>
          </a:r>
          <a:endParaRPr lang="ru-RU" sz="1200" b="1" i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46BE9EF0-9FA1-4F2F-8846-D5C688C373E0}" type="sibTrans" cxnId="{475E8C93-934D-41AC-BD7C-B1CC0225BD53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AF9BEAD-8409-4E4F-A669-7DA8D4E88D17}" type="parTrans" cxnId="{475E8C93-934D-41AC-BD7C-B1CC0225BD53}">
      <dgm:prSet custT="1"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 sz="400" b="1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5F6796E1-3488-40D7-81D4-9E4EDF118738}">
      <dgm:prSet phldrT="[Текст]" custT="1"/>
      <dgm:spPr>
        <a:solidFill>
          <a:schemeClr val="accent5">
            <a:lumMod val="50000"/>
          </a:schemeClr>
        </a:solidFill>
      </dgm:spPr>
      <dgm:t>
        <a:bodyPr/>
        <a:lstStyle/>
        <a:p>
          <a:pPr algn="ctr">
            <a:lnSpc>
              <a:spcPct val="90000"/>
            </a:lnSpc>
          </a:pPr>
          <a:r>
            <a:rPr lang="ru-RU" sz="1200" b="1" dirty="0" smtClean="0">
              <a:solidFill>
                <a:schemeClr val="bg1"/>
              </a:solidFill>
              <a:latin typeface="Arial Black" pitchFamily="34" charset="0"/>
              <a:cs typeface="Arial" pitchFamily="34" charset="0"/>
            </a:rPr>
            <a:t>ПРЯМЫЕ РАСХОДЫ:</a:t>
          </a:r>
        </a:p>
        <a:p>
          <a:pPr algn="ctr">
            <a:lnSpc>
              <a:spcPct val="90000"/>
            </a:lnSpc>
          </a:pPr>
          <a:endParaRPr lang="ru-RU" sz="1200" b="1" dirty="0" smtClean="0">
            <a:solidFill>
              <a:schemeClr val="bg1"/>
            </a:solidFill>
            <a:latin typeface="Arial Black" pitchFamily="34" charset="0"/>
            <a:cs typeface="Arial" pitchFamily="34" charset="0"/>
          </a:endParaRPr>
        </a:p>
        <a:p>
          <a:pPr algn="ctr">
            <a:lnSpc>
              <a:spcPct val="80000"/>
            </a:lnSpc>
          </a:pPr>
          <a:r>
            <a:rPr lang="ru-RU" sz="9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-</a:t>
          </a:r>
          <a:r>
            <a:rPr lang="ru-RU" sz="12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Оплата труда;</a:t>
          </a:r>
        </a:p>
        <a:p>
          <a:pPr algn="ctr">
            <a:lnSpc>
              <a:spcPct val="80000"/>
            </a:lnSpc>
          </a:pPr>
          <a:r>
            <a:rPr lang="ru-RU" sz="12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-Взносы работодателя;</a:t>
          </a:r>
        </a:p>
        <a:p>
          <a:pPr algn="ctr">
            <a:lnSpc>
              <a:spcPct val="80000"/>
            </a:lnSpc>
          </a:pPr>
          <a:r>
            <a:rPr lang="ru-RU" sz="12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-Сырье и материалы</a:t>
          </a:r>
          <a:endParaRPr lang="ru-RU" sz="1200" b="1" i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A3D3E500-CF71-4233-B517-7E0FE8A2408F}" type="sibTrans" cxnId="{40C36C42-CAC1-4CF0-9DB9-B4053E555369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F90CDDFA-C552-4A3E-886A-611DB6FF3124}" type="parTrans" cxnId="{40C36C42-CAC1-4CF0-9DB9-B4053E555369}">
      <dgm:prSet custT="1"/>
      <dgm:spPr/>
      <dgm:t>
        <a:bodyPr/>
        <a:lstStyle/>
        <a:p>
          <a:endParaRPr lang="ru-RU" sz="400" b="1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526ACFE5-9E23-47E6-88D7-B289F0035657}" type="pres">
      <dgm:prSet presAssocID="{DF00A61B-074E-4732-A509-B26C0788E45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1BC4B85-5E6C-49B6-B348-FD94832BE75C}" type="pres">
      <dgm:prSet presAssocID="{948A296A-1C85-4319-A480-536D383969E0}" presName="hierRoot1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DFD9C609-E029-4E4C-A82D-A272B70FBE64}" type="pres">
      <dgm:prSet presAssocID="{948A296A-1C85-4319-A480-536D383969E0}" presName="rootComposite1" presStyleCnt="0"/>
      <dgm:spPr/>
      <dgm:t>
        <a:bodyPr/>
        <a:lstStyle/>
        <a:p>
          <a:endParaRPr lang="ru-RU"/>
        </a:p>
      </dgm:t>
    </dgm:pt>
    <dgm:pt modelId="{F5B4905F-68E0-4F11-86FE-E341F7183E4A}" type="pres">
      <dgm:prSet presAssocID="{948A296A-1C85-4319-A480-536D383969E0}" presName="rootText1" presStyleLbl="node0" presStyleIdx="0" presStyleCnt="1" custScaleX="293356" custScaleY="63349" custLinFactNeighborX="-7384" custLinFactNeighborY="-3498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D45AF04-D72E-4246-9185-56FBC4DE929E}" type="pres">
      <dgm:prSet presAssocID="{948A296A-1C85-4319-A480-536D383969E0}" presName="rootConnector1" presStyleLbl="node1" presStyleIdx="0" presStyleCnt="0"/>
      <dgm:spPr/>
      <dgm:t>
        <a:bodyPr/>
        <a:lstStyle/>
        <a:p>
          <a:endParaRPr lang="ru-RU"/>
        </a:p>
      </dgm:t>
    </dgm:pt>
    <dgm:pt modelId="{209BF9B6-682F-4B3A-A5A2-75E87F6B2F95}" type="pres">
      <dgm:prSet presAssocID="{948A296A-1C85-4319-A480-536D383969E0}" presName="hierChild2" presStyleCnt="0"/>
      <dgm:spPr/>
      <dgm:t>
        <a:bodyPr/>
        <a:lstStyle/>
        <a:p>
          <a:endParaRPr lang="ru-RU"/>
        </a:p>
      </dgm:t>
    </dgm:pt>
    <dgm:pt modelId="{8B96AD2B-DA51-4AA0-917E-CC0349EA202F}" type="pres">
      <dgm:prSet presAssocID="{F90CDDFA-C552-4A3E-886A-611DB6FF3124}" presName="Name37" presStyleLbl="parChTrans1D2" presStyleIdx="0" presStyleCnt="2"/>
      <dgm:spPr/>
      <dgm:t>
        <a:bodyPr/>
        <a:lstStyle/>
        <a:p>
          <a:endParaRPr lang="ru-RU"/>
        </a:p>
      </dgm:t>
    </dgm:pt>
    <dgm:pt modelId="{AAF81AE8-42C6-4D2F-B297-2FEC456D935F}" type="pres">
      <dgm:prSet presAssocID="{5F6796E1-3488-40D7-81D4-9E4EDF118738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82AFD2A6-4697-4269-827B-E6F08E1E39BA}" type="pres">
      <dgm:prSet presAssocID="{5F6796E1-3488-40D7-81D4-9E4EDF118738}" presName="rootComposite" presStyleCnt="0"/>
      <dgm:spPr/>
      <dgm:t>
        <a:bodyPr/>
        <a:lstStyle/>
        <a:p>
          <a:endParaRPr lang="ru-RU"/>
        </a:p>
      </dgm:t>
    </dgm:pt>
    <dgm:pt modelId="{FBF9562A-57C6-44AE-97F4-1557F26C952B}" type="pres">
      <dgm:prSet presAssocID="{5F6796E1-3488-40D7-81D4-9E4EDF118738}" presName="rootText" presStyleLbl="node2" presStyleIdx="0" presStyleCnt="2" custScaleX="146530" custScaleY="277992" custLinFactNeighborX="585" custLinFactNeighborY="-3684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A984C8B-F665-4C9D-8EB5-4BDF7F4CCB0A}" type="pres">
      <dgm:prSet presAssocID="{5F6796E1-3488-40D7-81D4-9E4EDF118738}" presName="rootConnector" presStyleLbl="node2" presStyleIdx="0" presStyleCnt="2"/>
      <dgm:spPr/>
      <dgm:t>
        <a:bodyPr/>
        <a:lstStyle/>
        <a:p>
          <a:endParaRPr lang="ru-RU"/>
        </a:p>
      </dgm:t>
    </dgm:pt>
    <dgm:pt modelId="{4DE274A0-5BD9-45CF-933D-FFD5ED2994E6}" type="pres">
      <dgm:prSet presAssocID="{5F6796E1-3488-40D7-81D4-9E4EDF118738}" presName="hierChild4" presStyleCnt="0"/>
      <dgm:spPr/>
      <dgm:t>
        <a:bodyPr/>
        <a:lstStyle/>
        <a:p>
          <a:endParaRPr lang="ru-RU"/>
        </a:p>
      </dgm:t>
    </dgm:pt>
    <dgm:pt modelId="{F598C2B1-8C24-4BCB-A628-215BCE695320}" type="pres">
      <dgm:prSet presAssocID="{5F6796E1-3488-40D7-81D4-9E4EDF118738}" presName="hierChild5" presStyleCnt="0"/>
      <dgm:spPr/>
      <dgm:t>
        <a:bodyPr/>
        <a:lstStyle/>
        <a:p>
          <a:endParaRPr lang="ru-RU"/>
        </a:p>
      </dgm:t>
    </dgm:pt>
    <dgm:pt modelId="{2D2CF2CF-5062-4DE6-BD73-0E69B0268394}" type="pres">
      <dgm:prSet presAssocID="{1AF9BEAD-8409-4E4F-A669-7DA8D4E88D17}" presName="Name37" presStyleLbl="parChTrans1D2" presStyleIdx="1" presStyleCnt="2"/>
      <dgm:spPr/>
      <dgm:t>
        <a:bodyPr/>
        <a:lstStyle/>
        <a:p>
          <a:endParaRPr lang="ru-RU"/>
        </a:p>
      </dgm:t>
    </dgm:pt>
    <dgm:pt modelId="{5588ED89-CFE7-4806-B1BF-8D7C86B461DD}" type="pres">
      <dgm:prSet presAssocID="{3B9CE5D5-2499-4C60-BB26-84B34746D2A0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EBB41864-DE20-4C0B-A974-5D20CC85A989}" type="pres">
      <dgm:prSet presAssocID="{3B9CE5D5-2499-4C60-BB26-84B34746D2A0}" presName="rootComposite" presStyleCnt="0"/>
      <dgm:spPr/>
      <dgm:t>
        <a:bodyPr/>
        <a:lstStyle/>
        <a:p>
          <a:endParaRPr lang="ru-RU"/>
        </a:p>
      </dgm:t>
    </dgm:pt>
    <dgm:pt modelId="{3D9C09A7-41BF-42D0-B895-9EB21175B05D}" type="pres">
      <dgm:prSet presAssocID="{3B9CE5D5-2499-4C60-BB26-84B34746D2A0}" presName="rootText" presStyleLbl="node2" presStyleIdx="1" presStyleCnt="2" custScaleX="153775" custScaleY="279435" custLinFactNeighborX="-14583" custLinFactNeighborY="-3684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2792789-D9F6-4B1F-891A-9B42BB4F7947}" type="pres">
      <dgm:prSet presAssocID="{3B9CE5D5-2499-4C60-BB26-84B34746D2A0}" presName="rootConnector" presStyleLbl="node2" presStyleIdx="1" presStyleCnt="2"/>
      <dgm:spPr/>
      <dgm:t>
        <a:bodyPr/>
        <a:lstStyle/>
        <a:p>
          <a:endParaRPr lang="ru-RU"/>
        </a:p>
      </dgm:t>
    </dgm:pt>
    <dgm:pt modelId="{E07034FC-3470-49C3-8287-B0AFDCF325A7}" type="pres">
      <dgm:prSet presAssocID="{3B9CE5D5-2499-4C60-BB26-84B34746D2A0}" presName="hierChild4" presStyleCnt="0"/>
      <dgm:spPr/>
      <dgm:t>
        <a:bodyPr/>
        <a:lstStyle/>
        <a:p>
          <a:endParaRPr lang="ru-RU"/>
        </a:p>
      </dgm:t>
    </dgm:pt>
    <dgm:pt modelId="{6A96F7F2-E0D3-455E-BDE4-204A8B98A714}" type="pres">
      <dgm:prSet presAssocID="{3B9CE5D5-2499-4C60-BB26-84B34746D2A0}" presName="hierChild5" presStyleCnt="0"/>
      <dgm:spPr/>
      <dgm:t>
        <a:bodyPr/>
        <a:lstStyle/>
        <a:p>
          <a:endParaRPr lang="ru-RU"/>
        </a:p>
      </dgm:t>
    </dgm:pt>
    <dgm:pt modelId="{0D3CA394-E1FD-451E-9A90-262F9EF7AA59}" type="pres">
      <dgm:prSet presAssocID="{948A296A-1C85-4319-A480-536D383969E0}" presName="hierChild3" presStyleCnt="0"/>
      <dgm:spPr/>
      <dgm:t>
        <a:bodyPr/>
        <a:lstStyle/>
        <a:p>
          <a:endParaRPr lang="ru-RU"/>
        </a:p>
      </dgm:t>
    </dgm:pt>
  </dgm:ptLst>
  <dgm:cxnLst>
    <dgm:cxn modelId="{A1117903-10EF-4205-B79E-B7B00453A795}" type="presOf" srcId="{948A296A-1C85-4319-A480-536D383969E0}" destId="{9D45AF04-D72E-4246-9185-56FBC4DE929E}" srcOrd="1" destOrd="0" presId="urn:microsoft.com/office/officeart/2005/8/layout/orgChart1"/>
    <dgm:cxn modelId="{93413A35-ACBE-4A2A-8B0F-3420626D9646}" type="presOf" srcId="{F90CDDFA-C552-4A3E-886A-611DB6FF3124}" destId="{8B96AD2B-DA51-4AA0-917E-CC0349EA202F}" srcOrd="0" destOrd="0" presId="urn:microsoft.com/office/officeart/2005/8/layout/orgChart1"/>
    <dgm:cxn modelId="{96C8602B-C979-4DF1-9B76-44AAC620AEF8}" type="presOf" srcId="{DF00A61B-074E-4732-A509-B26C0788E45C}" destId="{526ACFE5-9E23-47E6-88D7-B289F0035657}" srcOrd="0" destOrd="0" presId="urn:microsoft.com/office/officeart/2005/8/layout/orgChart1"/>
    <dgm:cxn modelId="{8682ABAE-DAA2-431C-972B-BF86B9F3E124}" type="presOf" srcId="{1AF9BEAD-8409-4E4F-A669-7DA8D4E88D17}" destId="{2D2CF2CF-5062-4DE6-BD73-0E69B0268394}" srcOrd="0" destOrd="0" presId="urn:microsoft.com/office/officeart/2005/8/layout/orgChart1"/>
    <dgm:cxn modelId="{475E8C93-934D-41AC-BD7C-B1CC0225BD53}" srcId="{948A296A-1C85-4319-A480-536D383969E0}" destId="{3B9CE5D5-2499-4C60-BB26-84B34746D2A0}" srcOrd="1" destOrd="0" parTransId="{1AF9BEAD-8409-4E4F-A669-7DA8D4E88D17}" sibTransId="{46BE9EF0-9FA1-4F2F-8846-D5C688C373E0}"/>
    <dgm:cxn modelId="{E823C1F0-D926-48D9-BC14-778D66551833}" type="presOf" srcId="{5F6796E1-3488-40D7-81D4-9E4EDF118738}" destId="{FBF9562A-57C6-44AE-97F4-1557F26C952B}" srcOrd="0" destOrd="0" presId="urn:microsoft.com/office/officeart/2005/8/layout/orgChart1"/>
    <dgm:cxn modelId="{0C808FF4-7F6A-43AD-A5BC-D6BD84D7346A}" srcId="{DF00A61B-074E-4732-A509-B26C0788E45C}" destId="{948A296A-1C85-4319-A480-536D383969E0}" srcOrd="0" destOrd="0" parTransId="{4B50070B-6EA1-478B-AE3B-49499237DDE4}" sibTransId="{BABC4185-FC2A-4079-9CCB-D5C8D25CCBA5}"/>
    <dgm:cxn modelId="{40C36C42-CAC1-4CF0-9DB9-B4053E555369}" srcId="{948A296A-1C85-4319-A480-536D383969E0}" destId="{5F6796E1-3488-40D7-81D4-9E4EDF118738}" srcOrd="0" destOrd="0" parTransId="{F90CDDFA-C552-4A3E-886A-611DB6FF3124}" sibTransId="{A3D3E500-CF71-4233-B517-7E0FE8A2408F}"/>
    <dgm:cxn modelId="{365EAC03-CB28-4E8F-8B1A-A721BA816A52}" type="presOf" srcId="{3B9CE5D5-2499-4C60-BB26-84B34746D2A0}" destId="{3D9C09A7-41BF-42D0-B895-9EB21175B05D}" srcOrd="0" destOrd="0" presId="urn:microsoft.com/office/officeart/2005/8/layout/orgChart1"/>
    <dgm:cxn modelId="{548578F2-565F-4FBD-865D-10E76CD2AC59}" type="presOf" srcId="{5F6796E1-3488-40D7-81D4-9E4EDF118738}" destId="{AA984C8B-F665-4C9D-8EB5-4BDF7F4CCB0A}" srcOrd="1" destOrd="0" presId="urn:microsoft.com/office/officeart/2005/8/layout/orgChart1"/>
    <dgm:cxn modelId="{B9D317F5-D37F-45ED-8B7B-6DB71F41F7E5}" type="presOf" srcId="{948A296A-1C85-4319-A480-536D383969E0}" destId="{F5B4905F-68E0-4F11-86FE-E341F7183E4A}" srcOrd="0" destOrd="0" presId="urn:microsoft.com/office/officeart/2005/8/layout/orgChart1"/>
    <dgm:cxn modelId="{FB18EB0C-B275-4BF2-80A8-848CBD90DDAA}" type="presOf" srcId="{3B9CE5D5-2499-4C60-BB26-84B34746D2A0}" destId="{C2792789-D9F6-4B1F-891A-9B42BB4F7947}" srcOrd="1" destOrd="0" presId="urn:microsoft.com/office/officeart/2005/8/layout/orgChart1"/>
    <dgm:cxn modelId="{3710131C-CF95-4C1A-9FBA-CC4E65896BF5}" type="presParOf" srcId="{526ACFE5-9E23-47E6-88D7-B289F0035657}" destId="{81BC4B85-5E6C-49B6-B348-FD94832BE75C}" srcOrd="0" destOrd="0" presId="urn:microsoft.com/office/officeart/2005/8/layout/orgChart1"/>
    <dgm:cxn modelId="{2304473D-F31A-402F-A5FD-A2F5F7544650}" type="presParOf" srcId="{81BC4B85-5E6C-49B6-B348-FD94832BE75C}" destId="{DFD9C609-E029-4E4C-A82D-A272B70FBE64}" srcOrd="0" destOrd="0" presId="urn:microsoft.com/office/officeart/2005/8/layout/orgChart1"/>
    <dgm:cxn modelId="{F6552393-8AEB-479E-89B8-512A249D27F5}" type="presParOf" srcId="{DFD9C609-E029-4E4C-A82D-A272B70FBE64}" destId="{F5B4905F-68E0-4F11-86FE-E341F7183E4A}" srcOrd="0" destOrd="0" presId="urn:microsoft.com/office/officeart/2005/8/layout/orgChart1"/>
    <dgm:cxn modelId="{58BB9BAD-FEDB-4B97-9320-E49F2BF45A37}" type="presParOf" srcId="{DFD9C609-E029-4E4C-A82D-A272B70FBE64}" destId="{9D45AF04-D72E-4246-9185-56FBC4DE929E}" srcOrd="1" destOrd="0" presId="urn:microsoft.com/office/officeart/2005/8/layout/orgChart1"/>
    <dgm:cxn modelId="{5661B033-EA23-4138-9AF8-E9876D45466E}" type="presParOf" srcId="{81BC4B85-5E6C-49B6-B348-FD94832BE75C}" destId="{209BF9B6-682F-4B3A-A5A2-75E87F6B2F95}" srcOrd="1" destOrd="0" presId="urn:microsoft.com/office/officeart/2005/8/layout/orgChart1"/>
    <dgm:cxn modelId="{9F3D71F0-5791-41BB-82C0-9F2D2CCE5296}" type="presParOf" srcId="{209BF9B6-682F-4B3A-A5A2-75E87F6B2F95}" destId="{8B96AD2B-DA51-4AA0-917E-CC0349EA202F}" srcOrd="0" destOrd="0" presId="urn:microsoft.com/office/officeart/2005/8/layout/orgChart1"/>
    <dgm:cxn modelId="{D9FF5152-0D09-447C-AEF6-A70FE88AB518}" type="presParOf" srcId="{209BF9B6-682F-4B3A-A5A2-75E87F6B2F95}" destId="{AAF81AE8-42C6-4D2F-B297-2FEC456D935F}" srcOrd="1" destOrd="0" presId="urn:microsoft.com/office/officeart/2005/8/layout/orgChart1"/>
    <dgm:cxn modelId="{3DA89983-F922-4DD5-AEF8-68261E26CAE3}" type="presParOf" srcId="{AAF81AE8-42C6-4D2F-B297-2FEC456D935F}" destId="{82AFD2A6-4697-4269-827B-E6F08E1E39BA}" srcOrd="0" destOrd="0" presId="urn:microsoft.com/office/officeart/2005/8/layout/orgChart1"/>
    <dgm:cxn modelId="{5098034B-4D99-4B15-86F9-C1D88E610200}" type="presParOf" srcId="{82AFD2A6-4697-4269-827B-E6F08E1E39BA}" destId="{FBF9562A-57C6-44AE-97F4-1557F26C952B}" srcOrd="0" destOrd="0" presId="urn:microsoft.com/office/officeart/2005/8/layout/orgChart1"/>
    <dgm:cxn modelId="{D487C58C-7A6D-45E4-B238-C8227F8A3665}" type="presParOf" srcId="{82AFD2A6-4697-4269-827B-E6F08E1E39BA}" destId="{AA984C8B-F665-4C9D-8EB5-4BDF7F4CCB0A}" srcOrd="1" destOrd="0" presId="urn:microsoft.com/office/officeart/2005/8/layout/orgChart1"/>
    <dgm:cxn modelId="{C43347C5-9EB1-4113-8A4C-DBF92267480F}" type="presParOf" srcId="{AAF81AE8-42C6-4D2F-B297-2FEC456D935F}" destId="{4DE274A0-5BD9-45CF-933D-FFD5ED2994E6}" srcOrd="1" destOrd="0" presId="urn:microsoft.com/office/officeart/2005/8/layout/orgChart1"/>
    <dgm:cxn modelId="{3C26CB6D-417C-489D-84BC-7EC8C1D8D3A6}" type="presParOf" srcId="{AAF81AE8-42C6-4D2F-B297-2FEC456D935F}" destId="{F598C2B1-8C24-4BCB-A628-215BCE695320}" srcOrd="2" destOrd="0" presId="urn:microsoft.com/office/officeart/2005/8/layout/orgChart1"/>
    <dgm:cxn modelId="{E6499E86-6803-4A9E-9226-280AA8CAF080}" type="presParOf" srcId="{209BF9B6-682F-4B3A-A5A2-75E87F6B2F95}" destId="{2D2CF2CF-5062-4DE6-BD73-0E69B0268394}" srcOrd="2" destOrd="0" presId="urn:microsoft.com/office/officeart/2005/8/layout/orgChart1"/>
    <dgm:cxn modelId="{E55B1679-99C7-4A10-B2A2-C9B7138BE4FA}" type="presParOf" srcId="{209BF9B6-682F-4B3A-A5A2-75E87F6B2F95}" destId="{5588ED89-CFE7-4806-B1BF-8D7C86B461DD}" srcOrd="3" destOrd="0" presId="urn:microsoft.com/office/officeart/2005/8/layout/orgChart1"/>
    <dgm:cxn modelId="{BC41D43F-627C-4294-8383-45E5BC9A093E}" type="presParOf" srcId="{5588ED89-CFE7-4806-B1BF-8D7C86B461DD}" destId="{EBB41864-DE20-4C0B-A974-5D20CC85A989}" srcOrd="0" destOrd="0" presId="urn:microsoft.com/office/officeart/2005/8/layout/orgChart1"/>
    <dgm:cxn modelId="{5804E961-119E-47DB-889F-0E9E83D54CBB}" type="presParOf" srcId="{EBB41864-DE20-4C0B-A974-5D20CC85A989}" destId="{3D9C09A7-41BF-42D0-B895-9EB21175B05D}" srcOrd="0" destOrd="0" presId="urn:microsoft.com/office/officeart/2005/8/layout/orgChart1"/>
    <dgm:cxn modelId="{B7FF2A2D-9E7D-44A9-94DC-BDE0C5EFD078}" type="presParOf" srcId="{EBB41864-DE20-4C0B-A974-5D20CC85A989}" destId="{C2792789-D9F6-4B1F-891A-9B42BB4F7947}" srcOrd="1" destOrd="0" presId="urn:microsoft.com/office/officeart/2005/8/layout/orgChart1"/>
    <dgm:cxn modelId="{0F0D8DC7-41FD-4506-BA17-8A2CE228D4AA}" type="presParOf" srcId="{5588ED89-CFE7-4806-B1BF-8D7C86B461DD}" destId="{E07034FC-3470-49C3-8287-B0AFDCF325A7}" srcOrd="1" destOrd="0" presId="urn:microsoft.com/office/officeart/2005/8/layout/orgChart1"/>
    <dgm:cxn modelId="{0C16E1F0-F8D7-4AB8-8E5F-5C63ED4FCC27}" type="presParOf" srcId="{5588ED89-CFE7-4806-B1BF-8D7C86B461DD}" destId="{6A96F7F2-E0D3-455E-BDE4-204A8B98A714}" srcOrd="2" destOrd="0" presId="urn:microsoft.com/office/officeart/2005/8/layout/orgChart1"/>
    <dgm:cxn modelId="{525E8461-88E6-420E-BB01-C6E26F44AB18}" type="presParOf" srcId="{81BC4B85-5E6C-49B6-B348-FD94832BE75C}" destId="{0D3CA394-E1FD-451E-9A90-262F9EF7AA5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00A61B-074E-4732-A509-B26C0788E45C}" type="doc">
      <dgm:prSet loTypeId="urn:microsoft.com/office/officeart/2005/8/layout/orgChart1" loCatId="hierarchy" qsTypeId="urn:microsoft.com/office/officeart/2005/8/quickstyle/3d1" qsCatId="3D" csTypeId="urn:microsoft.com/office/officeart/2005/8/colors/accent5_3" csCatId="accent5" phldr="1"/>
      <dgm:spPr/>
      <dgm:t>
        <a:bodyPr/>
        <a:lstStyle/>
        <a:p>
          <a:endParaRPr lang="ru-RU"/>
        </a:p>
      </dgm:t>
    </dgm:pt>
    <dgm:pt modelId="{948A296A-1C85-4319-A480-536D383969E0}">
      <dgm:prSet phldrT="[Текст]" custT="1"/>
      <dgm:spPr>
        <a:solidFill>
          <a:schemeClr val="accent4">
            <a:lumMod val="60000"/>
            <a:lumOff val="40000"/>
          </a:schemeClr>
        </a:solidFill>
        <a:ln>
          <a:solidFill>
            <a:srgbClr val="C00000"/>
          </a:solidFill>
        </a:ln>
      </dgm:spPr>
      <dgm:t>
        <a:bodyPr/>
        <a:lstStyle/>
        <a:p>
          <a:pPr>
            <a:lnSpc>
              <a:spcPct val="120000"/>
            </a:lnSpc>
          </a:pPr>
          <a:r>
            <a:rPr lang="ru-RU" sz="1300" b="1" dirty="0" smtClean="0">
              <a:solidFill>
                <a:schemeClr val="tx1"/>
              </a:solidFill>
              <a:latin typeface="Arial Black" pitchFamily="34" charset="0"/>
              <a:cs typeface="Arial" pitchFamily="34" charset="0"/>
            </a:rPr>
            <a:t>ЦЕНА ПЛАТНОЙ УСЛУГИ </a:t>
          </a:r>
          <a:r>
            <a:rPr lang="ru-RU" sz="1300" b="1" dirty="0" smtClean="0">
              <a:solidFill>
                <a:srgbClr val="C00000"/>
              </a:solidFill>
              <a:latin typeface="Arial Black" pitchFamily="34" charset="0"/>
              <a:cs typeface="Arial" pitchFamily="34" charset="0"/>
            </a:rPr>
            <a:t>В ЧАСТНОЙ МО</a:t>
          </a:r>
          <a:endParaRPr lang="ru-RU" sz="1300" b="1" dirty="0">
            <a:solidFill>
              <a:srgbClr val="C00000"/>
            </a:solidFill>
            <a:latin typeface="Arial Black" pitchFamily="34" charset="0"/>
            <a:cs typeface="Arial" pitchFamily="34" charset="0"/>
          </a:endParaRPr>
        </a:p>
      </dgm:t>
    </dgm:pt>
    <dgm:pt modelId="{4B50070B-6EA1-478B-AE3B-49499237DDE4}" type="parTrans" cxnId="{0C808FF4-7F6A-43AD-A5BC-D6BD84D7346A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BABC4185-FC2A-4079-9CCB-D5C8D25CCBA5}" type="sibTrans" cxnId="{0C808FF4-7F6A-43AD-A5BC-D6BD84D7346A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3B9CE5D5-2499-4C60-BB26-84B34746D2A0}">
      <dgm:prSet custT="1"/>
      <dgm:spPr>
        <a:solidFill>
          <a:schemeClr val="accent6">
            <a:lumMod val="50000"/>
          </a:schemeClr>
        </a:solidFill>
      </dgm:spPr>
      <dgm:t>
        <a:bodyPr/>
        <a:lstStyle/>
        <a:p>
          <a:pPr algn="ctr">
            <a:lnSpc>
              <a:spcPct val="90000"/>
            </a:lnSpc>
          </a:pPr>
          <a:r>
            <a:rPr lang="ru-RU" sz="1200" b="1" dirty="0" smtClean="0">
              <a:solidFill>
                <a:schemeClr val="bg1"/>
              </a:solidFill>
              <a:latin typeface="Arial Black" pitchFamily="34" charset="0"/>
              <a:cs typeface="Arial" pitchFamily="34" charset="0"/>
            </a:rPr>
            <a:t>НАКЛАДНЫЕ РАСХОДЫ:</a:t>
          </a:r>
        </a:p>
        <a:p>
          <a:pPr algn="ctr">
            <a:lnSpc>
              <a:spcPct val="80000"/>
            </a:lnSpc>
          </a:pPr>
          <a:r>
            <a:rPr lang="ru-RU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</a:t>
          </a:r>
          <a:r>
            <a:rPr lang="ru-RU" sz="9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2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Прочие запасы;</a:t>
          </a:r>
        </a:p>
        <a:p>
          <a:pPr algn="ctr">
            <a:lnSpc>
              <a:spcPct val="80000"/>
            </a:lnSpc>
          </a:pPr>
          <a:r>
            <a:rPr lang="ru-RU" sz="12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 Оказание прочих услуг;</a:t>
          </a:r>
        </a:p>
        <a:p>
          <a:pPr algn="ctr">
            <a:lnSpc>
              <a:spcPct val="80000"/>
            </a:lnSpc>
          </a:pPr>
          <a:r>
            <a:rPr lang="ru-RU" sz="12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 Оплата коммунальных;</a:t>
          </a:r>
        </a:p>
        <a:p>
          <a:pPr algn="ctr">
            <a:lnSpc>
              <a:spcPct val="80000"/>
            </a:lnSpc>
          </a:pPr>
          <a:r>
            <a:rPr lang="ru-RU" sz="12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 Обучение, командировочные</a:t>
          </a:r>
          <a:endParaRPr lang="ru-RU" sz="1200" b="1" i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46BE9EF0-9FA1-4F2F-8846-D5C688C373E0}" type="sibTrans" cxnId="{475E8C93-934D-41AC-BD7C-B1CC0225BD53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AF9BEAD-8409-4E4F-A669-7DA8D4E88D17}" type="parTrans" cxnId="{475E8C93-934D-41AC-BD7C-B1CC0225BD53}">
      <dgm:prSet custT="1"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 sz="400" b="1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5F6796E1-3488-40D7-81D4-9E4EDF118738}">
      <dgm:prSet phldrT="[Текст]" custT="1"/>
      <dgm:spPr>
        <a:solidFill>
          <a:schemeClr val="accent5">
            <a:lumMod val="50000"/>
          </a:schemeClr>
        </a:solidFill>
      </dgm:spPr>
      <dgm:t>
        <a:bodyPr/>
        <a:lstStyle/>
        <a:p>
          <a:pPr algn="ctr">
            <a:lnSpc>
              <a:spcPct val="60000"/>
            </a:lnSpc>
          </a:pPr>
          <a:r>
            <a:rPr lang="ru-RU" sz="1200" b="1" dirty="0" smtClean="0">
              <a:solidFill>
                <a:schemeClr val="bg1"/>
              </a:solidFill>
              <a:latin typeface="Arial Black" pitchFamily="34" charset="0"/>
              <a:cs typeface="Arial" pitchFamily="34" charset="0"/>
            </a:rPr>
            <a:t>ПРЯМЫЕ</a:t>
          </a:r>
        </a:p>
        <a:p>
          <a:pPr algn="ctr">
            <a:lnSpc>
              <a:spcPct val="60000"/>
            </a:lnSpc>
          </a:pPr>
          <a:r>
            <a:rPr lang="ru-RU" sz="1200" b="1" dirty="0" smtClean="0">
              <a:solidFill>
                <a:schemeClr val="bg1"/>
              </a:solidFill>
              <a:latin typeface="Arial Black" pitchFamily="34" charset="0"/>
              <a:cs typeface="Arial" pitchFamily="34" charset="0"/>
            </a:rPr>
            <a:t> РАСХОДЫ:</a:t>
          </a:r>
        </a:p>
        <a:p>
          <a:pPr algn="ctr">
            <a:lnSpc>
              <a:spcPct val="90000"/>
            </a:lnSpc>
          </a:pPr>
          <a:endParaRPr lang="ru-RU" sz="1200" b="1" dirty="0" smtClean="0">
            <a:solidFill>
              <a:schemeClr val="bg1"/>
            </a:solidFill>
            <a:latin typeface="Arial Black" pitchFamily="34" charset="0"/>
            <a:cs typeface="Arial" pitchFamily="34" charset="0"/>
          </a:endParaRPr>
        </a:p>
        <a:p>
          <a:pPr algn="ctr">
            <a:lnSpc>
              <a:spcPct val="80000"/>
            </a:lnSpc>
          </a:pPr>
          <a:r>
            <a:rPr lang="ru-RU" sz="9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-</a:t>
          </a:r>
          <a:r>
            <a:rPr lang="ru-RU" sz="12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Оплата труда;</a:t>
          </a:r>
        </a:p>
        <a:p>
          <a:pPr algn="ctr">
            <a:lnSpc>
              <a:spcPct val="80000"/>
            </a:lnSpc>
          </a:pPr>
          <a:r>
            <a:rPr lang="ru-RU" sz="12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-Взносы работодателя;</a:t>
          </a:r>
        </a:p>
        <a:p>
          <a:pPr algn="ctr">
            <a:lnSpc>
              <a:spcPct val="80000"/>
            </a:lnSpc>
          </a:pPr>
          <a:r>
            <a:rPr lang="ru-RU" sz="12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-Сырье и материалы</a:t>
          </a:r>
          <a:endParaRPr lang="ru-RU" sz="1200" b="1" i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A3D3E500-CF71-4233-B517-7E0FE8A2408F}" type="sibTrans" cxnId="{40C36C42-CAC1-4CF0-9DB9-B4053E555369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F90CDDFA-C552-4A3E-886A-611DB6FF3124}" type="parTrans" cxnId="{40C36C42-CAC1-4CF0-9DB9-B4053E555369}">
      <dgm:prSet custT="1"/>
      <dgm:spPr/>
      <dgm:t>
        <a:bodyPr/>
        <a:lstStyle/>
        <a:p>
          <a:endParaRPr lang="ru-RU" sz="400" b="1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526ACFE5-9E23-47E6-88D7-B289F0035657}" type="pres">
      <dgm:prSet presAssocID="{DF00A61B-074E-4732-A509-B26C0788E45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1BC4B85-5E6C-49B6-B348-FD94832BE75C}" type="pres">
      <dgm:prSet presAssocID="{948A296A-1C85-4319-A480-536D383969E0}" presName="hierRoot1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DFD9C609-E029-4E4C-A82D-A272B70FBE64}" type="pres">
      <dgm:prSet presAssocID="{948A296A-1C85-4319-A480-536D383969E0}" presName="rootComposite1" presStyleCnt="0"/>
      <dgm:spPr/>
      <dgm:t>
        <a:bodyPr/>
        <a:lstStyle/>
        <a:p>
          <a:endParaRPr lang="ru-RU"/>
        </a:p>
      </dgm:t>
    </dgm:pt>
    <dgm:pt modelId="{F5B4905F-68E0-4F11-86FE-E341F7183E4A}" type="pres">
      <dgm:prSet presAssocID="{948A296A-1C85-4319-A480-536D383969E0}" presName="rootText1" presStyleLbl="node0" presStyleIdx="0" presStyleCnt="1" custScaleX="321570" custScaleY="63349" custLinFactNeighborX="-7384" custLinFactNeighborY="-3498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D45AF04-D72E-4246-9185-56FBC4DE929E}" type="pres">
      <dgm:prSet presAssocID="{948A296A-1C85-4319-A480-536D383969E0}" presName="rootConnector1" presStyleLbl="node1" presStyleIdx="0" presStyleCnt="0"/>
      <dgm:spPr/>
      <dgm:t>
        <a:bodyPr/>
        <a:lstStyle/>
        <a:p>
          <a:endParaRPr lang="ru-RU"/>
        </a:p>
      </dgm:t>
    </dgm:pt>
    <dgm:pt modelId="{209BF9B6-682F-4B3A-A5A2-75E87F6B2F95}" type="pres">
      <dgm:prSet presAssocID="{948A296A-1C85-4319-A480-536D383969E0}" presName="hierChild2" presStyleCnt="0"/>
      <dgm:spPr/>
      <dgm:t>
        <a:bodyPr/>
        <a:lstStyle/>
        <a:p>
          <a:endParaRPr lang="ru-RU"/>
        </a:p>
      </dgm:t>
    </dgm:pt>
    <dgm:pt modelId="{8B96AD2B-DA51-4AA0-917E-CC0349EA202F}" type="pres">
      <dgm:prSet presAssocID="{F90CDDFA-C552-4A3E-886A-611DB6FF3124}" presName="Name37" presStyleLbl="parChTrans1D2" presStyleIdx="0" presStyleCnt="2"/>
      <dgm:spPr/>
      <dgm:t>
        <a:bodyPr/>
        <a:lstStyle/>
        <a:p>
          <a:endParaRPr lang="ru-RU"/>
        </a:p>
      </dgm:t>
    </dgm:pt>
    <dgm:pt modelId="{AAF81AE8-42C6-4D2F-B297-2FEC456D935F}" type="pres">
      <dgm:prSet presAssocID="{5F6796E1-3488-40D7-81D4-9E4EDF118738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82AFD2A6-4697-4269-827B-E6F08E1E39BA}" type="pres">
      <dgm:prSet presAssocID="{5F6796E1-3488-40D7-81D4-9E4EDF118738}" presName="rootComposite" presStyleCnt="0"/>
      <dgm:spPr/>
      <dgm:t>
        <a:bodyPr/>
        <a:lstStyle/>
        <a:p>
          <a:endParaRPr lang="ru-RU"/>
        </a:p>
      </dgm:t>
    </dgm:pt>
    <dgm:pt modelId="{FBF9562A-57C6-44AE-97F4-1557F26C952B}" type="pres">
      <dgm:prSet presAssocID="{5F6796E1-3488-40D7-81D4-9E4EDF118738}" presName="rootText" presStyleLbl="node2" presStyleIdx="0" presStyleCnt="2" custScaleX="146530" custScaleY="277992" custLinFactNeighborX="585" custLinFactNeighborY="-3684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A984C8B-F665-4C9D-8EB5-4BDF7F4CCB0A}" type="pres">
      <dgm:prSet presAssocID="{5F6796E1-3488-40D7-81D4-9E4EDF118738}" presName="rootConnector" presStyleLbl="node2" presStyleIdx="0" presStyleCnt="2"/>
      <dgm:spPr/>
      <dgm:t>
        <a:bodyPr/>
        <a:lstStyle/>
        <a:p>
          <a:endParaRPr lang="ru-RU"/>
        </a:p>
      </dgm:t>
    </dgm:pt>
    <dgm:pt modelId="{4DE274A0-5BD9-45CF-933D-FFD5ED2994E6}" type="pres">
      <dgm:prSet presAssocID="{5F6796E1-3488-40D7-81D4-9E4EDF118738}" presName="hierChild4" presStyleCnt="0"/>
      <dgm:spPr/>
      <dgm:t>
        <a:bodyPr/>
        <a:lstStyle/>
        <a:p>
          <a:endParaRPr lang="ru-RU"/>
        </a:p>
      </dgm:t>
    </dgm:pt>
    <dgm:pt modelId="{F598C2B1-8C24-4BCB-A628-215BCE695320}" type="pres">
      <dgm:prSet presAssocID="{5F6796E1-3488-40D7-81D4-9E4EDF118738}" presName="hierChild5" presStyleCnt="0"/>
      <dgm:spPr/>
      <dgm:t>
        <a:bodyPr/>
        <a:lstStyle/>
        <a:p>
          <a:endParaRPr lang="ru-RU"/>
        </a:p>
      </dgm:t>
    </dgm:pt>
    <dgm:pt modelId="{2D2CF2CF-5062-4DE6-BD73-0E69B0268394}" type="pres">
      <dgm:prSet presAssocID="{1AF9BEAD-8409-4E4F-A669-7DA8D4E88D17}" presName="Name37" presStyleLbl="parChTrans1D2" presStyleIdx="1" presStyleCnt="2"/>
      <dgm:spPr/>
      <dgm:t>
        <a:bodyPr/>
        <a:lstStyle/>
        <a:p>
          <a:endParaRPr lang="ru-RU"/>
        </a:p>
      </dgm:t>
    </dgm:pt>
    <dgm:pt modelId="{5588ED89-CFE7-4806-B1BF-8D7C86B461DD}" type="pres">
      <dgm:prSet presAssocID="{3B9CE5D5-2499-4C60-BB26-84B34746D2A0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EBB41864-DE20-4C0B-A974-5D20CC85A989}" type="pres">
      <dgm:prSet presAssocID="{3B9CE5D5-2499-4C60-BB26-84B34746D2A0}" presName="rootComposite" presStyleCnt="0"/>
      <dgm:spPr/>
      <dgm:t>
        <a:bodyPr/>
        <a:lstStyle/>
        <a:p>
          <a:endParaRPr lang="ru-RU"/>
        </a:p>
      </dgm:t>
    </dgm:pt>
    <dgm:pt modelId="{3D9C09A7-41BF-42D0-B895-9EB21175B05D}" type="pres">
      <dgm:prSet presAssocID="{3B9CE5D5-2499-4C60-BB26-84B34746D2A0}" presName="rootText" presStyleLbl="node2" presStyleIdx="1" presStyleCnt="2" custScaleX="153775" custScaleY="279435" custLinFactNeighborX="-14583" custLinFactNeighborY="-3684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2792789-D9F6-4B1F-891A-9B42BB4F7947}" type="pres">
      <dgm:prSet presAssocID="{3B9CE5D5-2499-4C60-BB26-84B34746D2A0}" presName="rootConnector" presStyleLbl="node2" presStyleIdx="1" presStyleCnt="2"/>
      <dgm:spPr/>
      <dgm:t>
        <a:bodyPr/>
        <a:lstStyle/>
        <a:p>
          <a:endParaRPr lang="ru-RU"/>
        </a:p>
      </dgm:t>
    </dgm:pt>
    <dgm:pt modelId="{E07034FC-3470-49C3-8287-B0AFDCF325A7}" type="pres">
      <dgm:prSet presAssocID="{3B9CE5D5-2499-4C60-BB26-84B34746D2A0}" presName="hierChild4" presStyleCnt="0"/>
      <dgm:spPr/>
      <dgm:t>
        <a:bodyPr/>
        <a:lstStyle/>
        <a:p>
          <a:endParaRPr lang="ru-RU"/>
        </a:p>
      </dgm:t>
    </dgm:pt>
    <dgm:pt modelId="{6A96F7F2-E0D3-455E-BDE4-204A8B98A714}" type="pres">
      <dgm:prSet presAssocID="{3B9CE5D5-2499-4C60-BB26-84B34746D2A0}" presName="hierChild5" presStyleCnt="0"/>
      <dgm:spPr/>
      <dgm:t>
        <a:bodyPr/>
        <a:lstStyle/>
        <a:p>
          <a:endParaRPr lang="ru-RU"/>
        </a:p>
      </dgm:t>
    </dgm:pt>
    <dgm:pt modelId="{0D3CA394-E1FD-451E-9A90-262F9EF7AA59}" type="pres">
      <dgm:prSet presAssocID="{948A296A-1C85-4319-A480-536D383969E0}" presName="hierChild3" presStyleCnt="0"/>
      <dgm:spPr/>
      <dgm:t>
        <a:bodyPr/>
        <a:lstStyle/>
        <a:p>
          <a:endParaRPr lang="ru-RU"/>
        </a:p>
      </dgm:t>
    </dgm:pt>
  </dgm:ptLst>
  <dgm:cxnLst>
    <dgm:cxn modelId="{81A8A3D6-361C-436C-8636-385806C16378}" type="presOf" srcId="{5F6796E1-3488-40D7-81D4-9E4EDF118738}" destId="{AA984C8B-F665-4C9D-8EB5-4BDF7F4CCB0A}" srcOrd="1" destOrd="0" presId="urn:microsoft.com/office/officeart/2005/8/layout/orgChart1"/>
    <dgm:cxn modelId="{2DDF8F8F-B0B1-48B0-8B3B-D72CB679E456}" type="presOf" srcId="{948A296A-1C85-4319-A480-536D383969E0}" destId="{F5B4905F-68E0-4F11-86FE-E341F7183E4A}" srcOrd="0" destOrd="0" presId="urn:microsoft.com/office/officeart/2005/8/layout/orgChart1"/>
    <dgm:cxn modelId="{5D8439CC-5B50-441E-A065-820C0995D0ED}" type="presOf" srcId="{DF00A61B-074E-4732-A509-B26C0788E45C}" destId="{526ACFE5-9E23-47E6-88D7-B289F0035657}" srcOrd="0" destOrd="0" presId="urn:microsoft.com/office/officeart/2005/8/layout/orgChart1"/>
    <dgm:cxn modelId="{4ABA67C0-77D4-42B9-BFB8-EF663CACC7DC}" type="presOf" srcId="{948A296A-1C85-4319-A480-536D383969E0}" destId="{9D45AF04-D72E-4246-9185-56FBC4DE929E}" srcOrd="1" destOrd="0" presId="urn:microsoft.com/office/officeart/2005/8/layout/orgChart1"/>
    <dgm:cxn modelId="{4E59CDAD-B987-4825-947B-565E8932471A}" type="presOf" srcId="{3B9CE5D5-2499-4C60-BB26-84B34746D2A0}" destId="{3D9C09A7-41BF-42D0-B895-9EB21175B05D}" srcOrd="0" destOrd="0" presId="urn:microsoft.com/office/officeart/2005/8/layout/orgChart1"/>
    <dgm:cxn modelId="{475E8C93-934D-41AC-BD7C-B1CC0225BD53}" srcId="{948A296A-1C85-4319-A480-536D383969E0}" destId="{3B9CE5D5-2499-4C60-BB26-84B34746D2A0}" srcOrd="1" destOrd="0" parTransId="{1AF9BEAD-8409-4E4F-A669-7DA8D4E88D17}" sibTransId="{46BE9EF0-9FA1-4F2F-8846-D5C688C373E0}"/>
    <dgm:cxn modelId="{9B023C01-7E32-4103-A836-3033E3092599}" type="presOf" srcId="{F90CDDFA-C552-4A3E-886A-611DB6FF3124}" destId="{8B96AD2B-DA51-4AA0-917E-CC0349EA202F}" srcOrd="0" destOrd="0" presId="urn:microsoft.com/office/officeart/2005/8/layout/orgChart1"/>
    <dgm:cxn modelId="{58300C05-2922-4406-9226-5C2E6770700D}" type="presOf" srcId="{5F6796E1-3488-40D7-81D4-9E4EDF118738}" destId="{FBF9562A-57C6-44AE-97F4-1557F26C952B}" srcOrd="0" destOrd="0" presId="urn:microsoft.com/office/officeart/2005/8/layout/orgChart1"/>
    <dgm:cxn modelId="{0C808FF4-7F6A-43AD-A5BC-D6BD84D7346A}" srcId="{DF00A61B-074E-4732-A509-B26C0788E45C}" destId="{948A296A-1C85-4319-A480-536D383969E0}" srcOrd="0" destOrd="0" parTransId="{4B50070B-6EA1-478B-AE3B-49499237DDE4}" sibTransId="{BABC4185-FC2A-4079-9CCB-D5C8D25CCBA5}"/>
    <dgm:cxn modelId="{40C36C42-CAC1-4CF0-9DB9-B4053E555369}" srcId="{948A296A-1C85-4319-A480-536D383969E0}" destId="{5F6796E1-3488-40D7-81D4-9E4EDF118738}" srcOrd="0" destOrd="0" parTransId="{F90CDDFA-C552-4A3E-886A-611DB6FF3124}" sibTransId="{A3D3E500-CF71-4233-B517-7E0FE8A2408F}"/>
    <dgm:cxn modelId="{E379F812-70AD-47A5-B0C8-D022C5C88B8C}" type="presOf" srcId="{1AF9BEAD-8409-4E4F-A669-7DA8D4E88D17}" destId="{2D2CF2CF-5062-4DE6-BD73-0E69B0268394}" srcOrd="0" destOrd="0" presId="urn:microsoft.com/office/officeart/2005/8/layout/orgChart1"/>
    <dgm:cxn modelId="{7869E55D-798B-417C-94C4-59C0BC508EFB}" type="presOf" srcId="{3B9CE5D5-2499-4C60-BB26-84B34746D2A0}" destId="{C2792789-D9F6-4B1F-891A-9B42BB4F7947}" srcOrd="1" destOrd="0" presId="urn:microsoft.com/office/officeart/2005/8/layout/orgChart1"/>
    <dgm:cxn modelId="{B86C0DF1-532B-47CA-BAE1-CDE170DD770E}" type="presParOf" srcId="{526ACFE5-9E23-47E6-88D7-B289F0035657}" destId="{81BC4B85-5E6C-49B6-B348-FD94832BE75C}" srcOrd="0" destOrd="0" presId="urn:microsoft.com/office/officeart/2005/8/layout/orgChart1"/>
    <dgm:cxn modelId="{55C3B022-45E1-48BA-ACF4-6C1BC08FCDED}" type="presParOf" srcId="{81BC4B85-5E6C-49B6-B348-FD94832BE75C}" destId="{DFD9C609-E029-4E4C-A82D-A272B70FBE64}" srcOrd="0" destOrd="0" presId="urn:microsoft.com/office/officeart/2005/8/layout/orgChart1"/>
    <dgm:cxn modelId="{F0DB1420-A2E5-4AA8-BCE5-8DA3013B254E}" type="presParOf" srcId="{DFD9C609-E029-4E4C-A82D-A272B70FBE64}" destId="{F5B4905F-68E0-4F11-86FE-E341F7183E4A}" srcOrd="0" destOrd="0" presId="urn:microsoft.com/office/officeart/2005/8/layout/orgChart1"/>
    <dgm:cxn modelId="{7A99629C-C10E-4C0E-A2C4-AB317453B37A}" type="presParOf" srcId="{DFD9C609-E029-4E4C-A82D-A272B70FBE64}" destId="{9D45AF04-D72E-4246-9185-56FBC4DE929E}" srcOrd="1" destOrd="0" presId="urn:microsoft.com/office/officeart/2005/8/layout/orgChart1"/>
    <dgm:cxn modelId="{B234C5E1-D5C2-4515-9F7C-CD86E9A7C4DE}" type="presParOf" srcId="{81BC4B85-5E6C-49B6-B348-FD94832BE75C}" destId="{209BF9B6-682F-4B3A-A5A2-75E87F6B2F95}" srcOrd="1" destOrd="0" presId="urn:microsoft.com/office/officeart/2005/8/layout/orgChart1"/>
    <dgm:cxn modelId="{142F60ED-EF2B-4775-9679-320D032E7C88}" type="presParOf" srcId="{209BF9B6-682F-4B3A-A5A2-75E87F6B2F95}" destId="{8B96AD2B-DA51-4AA0-917E-CC0349EA202F}" srcOrd="0" destOrd="0" presId="urn:microsoft.com/office/officeart/2005/8/layout/orgChart1"/>
    <dgm:cxn modelId="{3403425C-EE62-4115-9AAC-91F6CDAF1E7C}" type="presParOf" srcId="{209BF9B6-682F-4B3A-A5A2-75E87F6B2F95}" destId="{AAF81AE8-42C6-4D2F-B297-2FEC456D935F}" srcOrd="1" destOrd="0" presId="urn:microsoft.com/office/officeart/2005/8/layout/orgChart1"/>
    <dgm:cxn modelId="{4DF81261-F040-4D0F-BED8-0305CE859646}" type="presParOf" srcId="{AAF81AE8-42C6-4D2F-B297-2FEC456D935F}" destId="{82AFD2A6-4697-4269-827B-E6F08E1E39BA}" srcOrd="0" destOrd="0" presId="urn:microsoft.com/office/officeart/2005/8/layout/orgChart1"/>
    <dgm:cxn modelId="{1E24D025-8031-47D6-9D84-BD19CF5F3715}" type="presParOf" srcId="{82AFD2A6-4697-4269-827B-E6F08E1E39BA}" destId="{FBF9562A-57C6-44AE-97F4-1557F26C952B}" srcOrd="0" destOrd="0" presId="urn:microsoft.com/office/officeart/2005/8/layout/orgChart1"/>
    <dgm:cxn modelId="{37808B52-A068-42B3-997B-9DEEC590FC51}" type="presParOf" srcId="{82AFD2A6-4697-4269-827B-E6F08E1E39BA}" destId="{AA984C8B-F665-4C9D-8EB5-4BDF7F4CCB0A}" srcOrd="1" destOrd="0" presId="urn:microsoft.com/office/officeart/2005/8/layout/orgChart1"/>
    <dgm:cxn modelId="{00438724-2215-48CD-B6D9-C3C92C31F7F7}" type="presParOf" srcId="{AAF81AE8-42C6-4D2F-B297-2FEC456D935F}" destId="{4DE274A0-5BD9-45CF-933D-FFD5ED2994E6}" srcOrd="1" destOrd="0" presId="urn:microsoft.com/office/officeart/2005/8/layout/orgChart1"/>
    <dgm:cxn modelId="{5D27709F-057B-4BF0-92CE-53D8BBEC2F9E}" type="presParOf" srcId="{AAF81AE8-42C6-4D2F-B297-2FEC456D935F}" destId="{F598C2B1-8C24-4BCB-A628-215BCE695320}" srcOrd="2" destOrd="0" presId="urn:microsoft.com/office/officeart/2005/8/layout/orgChart1"/>
    <dgm:cxn modelId="{641C9B2C-BDA4-4A38-ACC1-6F41668D5EC1}" type="presParOf" srcId="{209BF9B6-682F-4B3A-A5A2-75E87F6B2F95}" destId="{2D2CF2CF-5062-4DE6-BD73-0E69B0268394}" srcOrd="2" destOrd="0" presId="urn:microsoft.com/office/officeart/2005/8/layout/orgChart1"/>
    <dgm:cxn modelId="{02BB11BB-1B72-4ABF-9AF9-8EB8BC32DD29}" type="presParOf" srcId="{209BF9B6-682F-4B3A-A5A2-75E87F6B2F95}" destId="{5588ED89-CFE7-4806-B1BF-8D7C86B461DD}" srcOrd="3" destOrd="0" presId="urn:microsoft.com/office/officeart/2005/8/layout/orgChart1"/>
    <dgm:cxn modelId="{DF8E69D1-FBD8-4C64-811F-992DDB5B4DAB}" type="presParOf" srcId="{5588ED89-CFE7-4806-B1BF-8D7C86B461DD}" destId="{EBB41864-DE20-4C0B-A974-5D20CC85A989}" srcOrd="0" destOrd="0" presId="urn:microsoft.com/office/officeart/2005/8/layout/orgChart1"/>
    <dgm:cxn modelId="{E4C54A40-8C48-42D4-8F22-1378C1427D40}" type="presParOf" srcId="{EBB41864-DE20-4C0B-A974-5D20CC85A989}" destId="{3D9C09A7-41BF-42D0-B895-9EB21175B05D}" srcOrd="0" destOrd="0" presId="urn:microsoft.com/office/officeart/2005/8/layout/orgChart1"/>
    <dgm:cxn modelId="{401499E3-DDFA-4CFF-8451-2794AD241AB4}" type="presParOf" srcId="{EBB41864-DE20-4C0B-A974-5D20CC85A989}" destId="{C2792789-D9F6-4B1F-891A-9B42BB4F7947}" srcOrd="1" destOrd="0" presId="urn:microsoft.com/office/officeart/2005/8/layout/orgChart1"/>
    <dgm:cxn modelId="{FCC3FC5F-A53E-436D-89E3-8FFADE23491C}" type="presParOf" srcId="{5588ED89-CFE7-4806-B1BF-8D7C86B461DD}" destId="{E07034FC-3470-49C3-8287-B0AFDCF325A7}" srcOrd="1" destOrd="0" presId="urn:microsoft.com/office/officeart/2005/8/layout/orgChart1"/>
    <dgm:cxn modelId="{E2C674C7-A10B-4565-AC43-6454D4340006}" type="presParOf" srcId="{5588ED89-CFE7-4806-B1BF-8D7C86B461DD}" destId="{6A96F7F2-E0D3-455E-BDE4-204A8B98A714}" srcOrd="2" destOrd="0" presId="urn:microsoft.com/office/officeart/2005/8/layout/orgChart1"/>
    <dgm:cxn modelId="{1A8B6309-55B1-457C-8153-3623B70FF381}" type="presParOf" srcId="{81BC4B85-5E6C-49B6-B348-FD94832BE75C}" destId="{0D3CA394-E1FD-451E-9A90-262F9EF7AA5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F00A61B-074E-4732-A509-B26C0788E45C}" type="doc">
      <dgm:prSet loTypeId="urn:microsoft.com/office/officeart/2005/8/layout/orgChart1" loCatId="hierarchy" qsTypeId="urn:microsoft.com/office/officeart/2005/8/quickstyle/3d1" qsCatId="3D" csTypeId="urn:microsoft.com/office/officeart/2005/8/colors/accent5_3" csCatId="accent5" phldr="1"/>
      <dgm:spPr/>
      <dgm:t>
        <a:bodyPr/>
        <a:lstStyle/>
        <a:p>
          <a:endParaRPr lang="ru-RU"/>
        </a:p>
      </dgm:t>
    </dgm:pt>
    <dgm:pt modelId="{948A296A-1C85-4319-A480-536D383969E0}">
      <dgm:prSet phldrT="[Текст]" custT="1"/>
      <dgm:spPr>
        <a:solidFill>
          <a:schemeClr val="accent4">
            <a:lumMod val="60000"/>
            <a:lumOff val="40000"/>
          </a:schemeClr>
        </a:solidFill>
        <a:ln>
          <a:solidFill>
            <a:srgbClr val="C00000"/>
          </a:solidFill>
        </a:ln>
      </dgm:spPr>
      <dgm:t>
        <a:bodyPr/>
        <a:lstStyle/>
        <a:p>
          <a:pPr>
            <a:lnSpc>
              <a:spcPct val="120000"/>
            </a:lnSpc>
          </a:pPr>
          <a:r>
            <a:rPr lang="ru-RU" sz="1300" b="1" dirty="0" smtClean="0">
              <a:solidFill>
                <a:schemeClr val="tx1"/>
              </a:solidFill>
              <a:latin typeface="Arial Black" pitchFamily="34" charset="0"/>
              <a:cs typeface="Arial" pitchFamily="34" charset="0"/>
            </a:rPr>
            <a:t>ТАРИФ НА УСЛУГИ </a:t>
          </a:r>
          <a:r>
            <a:rPr lang="ru-RU" sz="1300" b="1" dirty="0" smtClean="0">
              <a:solidFill>
                <a:srgbClr val="C00000"/>
              </a:solidFill>
              <a:latin typeface="Arial Black" pitchFamily="34" charset="0"/>
              <a:cs typeface="Arial" pitchFamily="34" charset="0"/>
            </a:rPr>
            <a:t>ГОБМП</a:t>
          </a:r>
          <a:endParaRPr lang="ru-RU" sz="1300" b="1" dirty="0">
            <a:solidFill>
              <a:srgbClr val="C00000"/>
            </a:solidFill>
            <a:latin typeface="Arial Black" pitchFamily="34" charset="0"/>
            <a:cs typeface="Arial" pitchFamily="34" charset="0"/>
          </a:endParaRPr>
        </a:p>
      </dgm:t>
    </dgm:pt>
    <dgm:pt modelId="{4B50070B-6EA1-478B-AE3B-49499237DDE4}" type="parTrans" cxnId="{0C808FF4-7F6A-43AD-A5BC-D6BD84D7346A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BABC4185-FC2A-4079-9CCB-D5C8D25CCBA5}" type="sibTrans" cxnId="{0C808FF4-7F6A-43AD-A5BC-D6BD84D7346A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3B9CE5D5-2499-4C60-BB26-84B34746D2A0}">
      <dgm:prSet custT="1"/>
      <dgm:spPr>
        <a:solidFill>
          <a:schemeClr val="accent6">
            <a:lumMod val="50000"/>
          </a:schemeClr>
        </a:solidFill>
      </dgm:spPr>
      <dgm:t>
        <a:bodyPr/>
        <a:lstStyle/>
        <a:p>
          <a:pPr algn="ctr">
            <a:lnSpc>
              <a:spcPct val="90000"/>
            </a:lnSpc>
          </a:pPr>
          <a:r>
            <a:rPr lang="ru-RU" sz="1200" b="1" dirty="0" smtClean="0">
              <a:solidFill>
                <a:schemeClr val="bg1"/>
              </a:solidFill>
              <a:latin typeface="Arial Black" pitchFamily="34" charset="0"/>
              <a:cs typeface="Arial" pitchFamily="34" charset="0"/>
            </a:rPr>
            <a:t>НАКЛАДНЫЕ РАСХОДЫ:</a:t>
          </a:r>
        </a:p>
        <a:p>
          <a:pPr algn="ctr">
            <a:lnSpc>
              <a:spcPct val="80000"/>
            </a:lnSpc>
          </a:pPr>
          <a:r>
            <a:rPr lang="ru-RU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</a:t>
          </a:r>
          <a:r>
            <a:rPr lang="ru-RU" sz="9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2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Прочие запасы;</a:t>
          </a:r>
        </a:p>
        <a:p>
          <a:pPr algn="ctr">
            <a:lnSpc>
              <a:spcPct val="80000"/>
            </a:lnSpc>
          </a:pPr>
          <a:r>
            <a:rPr lang="ru-RU" sz="12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 Оказание прочих услуг;</a:t>
          </a:r>
        </a:p>
        <a:p>
          <a:pPr algn="ctr">
            <a:lnSpc>
              <a:spcPct val="80000"/>
            </a:lnSpc>
          </a:pPr>
          <a:r>
            <a:rPr lang="ru-RU" sz="12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 Оплата коммунальных;</a:t>
          </a:r>
        </a:p>
        <a:p>
          <a:pPr algn="ctr">
            <a:lnSpc>
              <a:spcPct val="80000"/>
            </a:lnSpc>
          </a:pPr>
          <a:r>
            <a:rPr lang="ru-RU" sz="12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 Обучение, командировочные</a:t>
          </a:r>
          <a:endParaRPr lang="ru-RU" sz="1200" b="1" i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46BE9EF0-9FA1-4F2F-8846-D5C688C373E0}" type="sibTrans" cxnId="{475E8C93-934D-41AC-BD7C-B1CC0225BD53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AF9BEAD-8409-4E4F-A669-7DA8D4E88D17}" type="parTrans" cxnId="{475E8C93-934D-41AC-BD7C-B1CC0225BD53}">
      <dgm:prSet custT="1"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 sz="400" b="1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5F6796E1-3488-40D7-81D4-9E4EDF118738}">
      <dgm:prSet phldrT="[Текст]" custT="1"/>
      <dgm:spPr>
        <a:solidFill>
          <a:schemeClr val="accent5">
            <a:lumMod val="50000"/>
          </a:schemeClr>
        </a:solidFill>
      </dgm:spPr>
      <dgm:t>
        <a:bodyPr/>
        <a:lstStyle/>
        <a:p>
          <a:pPr algn="ctr">
            <a:lnSpc>
              <a:spcPct val="90000"/>
            </a:lnSpc>
          </a:pPr>
          <a:r>
            <a:rPr lang="ru-RU" sz="1200" b="1" dirty="0" smtClean="0">
              <a:solidFill>
                <a:schemeClr val="bg1"/>
              </a:solidFill>
              <a:latin typeface="Arial Black" pitchFamily="34" charset="0"/>
              <a:cs typeface="Arial" pitchFamily="34" charset="0"/>
            </a:rPr>
            <a:t>ПРЯМЫЕ РАСХОДЫ:</a:t>
          </a:r>
        </a:p>
        <a:p>
          <a:pPr algn="ctr">
            <a:lnSpc>
              <a:spcPct val="90000"/>
            </a:lnSpc>
          </a:pPr>
          <a:endParaRPr lang="ru-RU" sz="1200" b="1" dirty="0" smtClean="0">
            <a:solidFill>
              <a:schemeClr val="bg1"/>
            </a:solidFill>
            <a:latin typeface="Arial Black" pitchFamily="34" charset="0"/>
            <a:cs typeface="Arial" pitchFamily="34" charset="0"/>
          </a:endParaRPr>
        </a:p>
        <a:p>
          <a:pPr algn="ctr">
            <a:lnSpc>
              <a:spcPct val="80000"/>
            </a:lnSpc>
          </a:pPr>
          <a:r>
            <a:rPr lang="ru-RU" sz="9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-</a:t>
          </a:r>
          <a:r>
            <a:rPr lang="ru-RU" sz="12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Оплата труда;</a:t>
          </a:r>
        </a:p>
        <a:p>
          <a:pPr algn="ctr">
            <a:lnSpc>
              <a:spcPct val="80000"/>
            </a:lnSpc>
          </a:pPr>
          <a:r>
            <a:rPr lang="ru-RU" sz="12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-Взносы работодателя;</a:t>
          </a:r>
        </a:p>
        <a:p>
          <a:pPr algn="ctr">
            <a:lnSpc>
              <a:spcPct val="80000"/>
            </a:lnSpc>
          </a:pPr>
          <a:r>
            <a:rPr lang="ru-RU" sz="12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-Сырье и материалы</a:t>
          </a:r>
          <a:endParaRPr lang="ru-RU" sz="1200" b="1" i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A3D3E500-CF71-4233-B517-7E0FE8A2408F}" type="sibTrans" cxnId="{40C36C42-CAC1-4CF0-9DB9-B4053E555369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F90CDDFA-C552-4A3E-886A-611DB6FF3124}" type="parTrans" cxnId="{40C36C42-CAC1-4CF0-9DB9-B4053E555369}">
      <dgm:prSet custT="1"/>
      <dgm:spPr/>
      <dgm:t>
        <a:bodyPr/>
        <a:lstStyle/>
        <a:p>
          <a:endParaRPr lang="ru-RU" sz="400" b="1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526ACFE5-9E23-47E6-88D7-B289F0035657}" type="pres">
      <dgm:prSet presAssocID="{DF00A61B-074E-4732-A509-B26C0788E45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1BC4B85-5E6C-49B6-B348-FD94832BE75C}" type="pres">
      <dgm:prSet presAssocID="{948A296A-1C85-4319-A480-536D383969E0}" presName="hierRoot1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DFD9C609-E029-4E4C-A82D-A272B70FBE64}" type="pres">
      <dgm:prSet presAssocID="{948A296A-1C85-4319-A480-536D383969E0}" presName="rootComposite1" presStyleCnt="0"/>
      <dgm:spPr/>
      <dgm:t>
        <a:bodyPr/>
        <a:lstStyle/>
        <a:p>
          <a:endParaRPr lang="ru-RU"/>
        </a:p>
      </dgm:t>
    </dgm:pt>
    <dgm:pt modelId="{F5B4905F-68E0-4F11-86FE-E341F7183E4A}" type="pres">
      <dgm:prSet presAssocID="{948A296A-1C85-4319-A480-536D383969E0}" presName="rootText1" presStyleLbl="node0" presStyleIdx="0" presStyleCnt="1" custScaleX="293356" custScaleY="63349" custLinFactNeighborX="-7384" custLinFactNeighborY="-3498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D45AF04-D72E-4246-9185-56FBC4DE929E}" type="pres">
      <dgm:prSet presAssocID="{948A296A-1C85-4319-A480-536D383969E0}" presName="rootConnector1" presStyleLbl="node1" presStyleIdx="0" presStyleCnt="0"/>
      <dgm:spPr/>
      <dgm:t>
        <a:bodyPr/>
        <a:lstStyle/>
        <a:p>
          <a:endParaRPr lang="ru-RU"/>
        </a:p>
      </dgm:t>
    </dgm:pt>
    <dgm:pt modelId="{209BF9B6-682F-4B3A-A5A2-75E87F6B2F95}" type="pres">
      <dgm:prSet presAssocID="{948A296A-1C85-4319-A480-536D383969E0}" presName="hierChild2" presStyleCnt="0"/>
      <dgm:spPr/>
      <dgm:t>
        <a:bodyPr/>
        <a:lstStyle/>
        <a:p>
          <a:endParaRPr lang="ru-RU"/>
        </a:p>
      </dgm:t>
    </dgm:pt>
    <dgm:pt modelId="{8B96AD2B-DA51-4AA0-917E-CC0349EA202F}" type="pres">
      <dgm:prSet presAssocID="{F90CDDFA-C552-4A3E-886A-611DB6FF3124}" presName="Name37" presStyleLbl="parChTrans1D2" presStyleIdx="0" presStyleCnt="2"/>
      <dgm:spPr/>
      <dgm:t>
        <a:bodyPr/>
        <a:lstStyle/>
        <a:p>
          <a:endParaRPr lang="ru-RU"/>
        </a:p>
      </dgm:t>
    </dgm:pt>
    <dgm:pt modelId="{AAF81AE8-42C6-4D2F-B297-2FEC456D935F}" type="pres">
      <dgm:prSet presAssocID="{5F6796E1-3488-40D7-81D4-9E4EDF118738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82AFD2A6-4697-4269-827B-E6F08E1E39BA}" type="pres">
      <dgm:prSet presAssocID="{5F6796E1-3488-40D7-81D4-9E4EDF118738}" presName="rootComposite" presStyleCnt="0"/>
      <dgm:spPr/>
      <dgm:t>
        <a:bodyPr/>
        <a:lstStyle/>
        <a:p>
          <a:endParaRPr lang="ru-RU"/>
        </a:p>
      </dgm:t>
    </dgm:pt>
    <dgm:pt modelId="{FBF9562A-57C6-44AE-97F4-1557F26C952B}" type="pres">
      <dgm:prSet presAssocID="{5F6796E1-3488-40D7-81D4-9E4EDF118738}" presName="rootText" presStyleLbl="node2" presStyleIdx="0" presStyleCnt="2" custScaleX="146530" custScaleY="277992" custLinFactNeighborX="585" custLinFactNeighborY="-3684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A984C8B-F665-4C9D-8EB5-4BDF7F4CCB0A}" type="pres">
      <dgm:prSet presAssocID="{5F6796E1-3488-40D7-81D4-9E4EDF118738}" presName="rootConnector" presStyleLbl="node2" presStyleIdx="0" presStyleCnt="2"/>
      <dgm:spPr/>
      <dgm:t>
        <a:bodyPr/>
        <a:lstStyle/>
        <a:p>
          <a:endParaRPr lang="ru-RU"/>
        </a:p>
      </dgm:t>
    </dgm:pt>
    <dgm:pt modelId="{4DE274A0-5BD9-45CF-933D-FFD5ED2994E6}" type="pres">
      <dgm:prSet presAssocID="{5F6796E1-3488-40D7-81D4-9E4EDF118738}" presName="hierChild4" presStyleCnt="0"/>
      <dgm:spPr/>
      <dgm:t>
        <a:bodyPr/>
        <a:lstStyle/>
        <a:p>
          <a:endParaRPr lang="ru-RU"/>
        </a:p>
      </dgm:t>
    </dgm:pt>
    <dgm:pt modelId="{F598C2B1-8C24-4BCB-A628-215BCE695320}" type="pres">
      <dgm:prSet presAssocID="{5F6796E1-3488-40D7-81D4-9E4EDF118738}" presName="hierChild5" presStyleCnt="0"/>
      <dgm:spPr/>
      <dgm:t>
        <a:bodyPr/>
        <a:lstStyle/>
        <a:p>
          <a:endParaRPr lang="ru-RU"/>
        </a:p>
      </dgm:t>
    </dgm:pt>
    <dgm:pt modelId="{2D2CF2CF-5062-4DE6-BD73-0E69B0268394}" type="pres">
      <dgm:prSet presAssocID="{1AF9BEAD-8409-4E4F-A669-7DA8D4E88D17}" presName="Name37" presStyleLbl="parChTrans1D2" presStyleIdx="1" presStyleCnt="2"/>
      <dgm:spPr/>
      <dgm:t>
        <a:bodyPr/>
        <a:lstStyle/>
        <a:p>
          <a:endParaRPr lang="ru-RU"/>
        </a:p>
      </dgm:t>
    </dgm:pt>
    <dgm:pt modelId="{5588ED89-CFE7-4806-B1BF-8D7C86B461DD}" type="pres">
      <dgm:prSet presAssocID="{3B9CE5D5-2499-4C60-BB26-84B34746D2A0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EBB41864-DE20-4C0B-A974-5D20CC85A989}" type="pres">
      <dgm:prSet presAssocID="{3B9CE5D5-2499-4C60-BB26-84B34746D2A0}" presName="rootComposite" presStyleCnt="0"/>
      <dgm:spPr/>
      <dgm:t>
        <a:bodyPr/>
        <a:lstStyle/>
        <a:p>
          <a:endParaRPr lang="ru-RU"/>
        </a:p>
      </dgm:t>
    </dgm:pt>
    <dgm:pt modelId="{3D9C09A7-41BF-42D0-B895-9EB21175B05D}" type="pres">
      <dgm:prSet presAssocID="{3B9CE5D5-2499-4C60-BB26-84B34746D2A0}" presName="rootText" presStyleLbl="node2" presStyleIdx="1" presStyleCnt="2" custScaleX="153775" custScaleY="279435" custLinFactNeighborX="-14583" custLinFactNeighborY="-3684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2792789-D9F6-4B1F-891A-9B42BB4F7947}" type="pres">
      <dgm:prSet presAssocID="{3B9CE5D5-2499-4C60-BB26-84B34746D2A0}" presName="rootConnector" presStyleLbl="node2" presStyleIdx="1" presStyleCnt="2"/>
      <dgm:spPr/>
      <dgm:t>
        <a:bodyPr/>
        <a:lstStyle/>
        <a:p>
          <a:endParaRPr lang="ru-RU"/>
        </a:p>
      </dgm:t>
    </dgm:pt>
    <dgm:pt modelId="{E07034FC-3470-49C3-8287-B0AFDCF325A7}" type="pres">
      <dgm:prSet presAssocID="{3B9CE5D5-2499-4C60-BB26-84B34746D2A0}" presName="hierChild4" presStyleCnt="0"/>
      <dgm:spPr/>
      <dgm:t>
        <a:bodyPr/>
        <a:lstStyle/>
        <a:p>
          <a:endParaRPr lang="ru-RU"/>
        </a:p>
      </dgm:t>
    </dgm:pt>
    <dgm:pt modelId="{6A96F7F2-E0D3-455E-BDE4-204A8B98A714}" type="pres">
      <dgm:prSet presAssocID="{3B9CE5D5-2499-4C60-BB26-84B34746D2A0}" presName="hierChild5" presStyleCnt="0"/>
      <dgm:spPr/>
      <dgm:t>
        <a:bodyPr/>
        <a:lstStyle/>
        <a:p>
          <a:endParaRPr lang="ru-RU"/>
        </a:p>
      </dgm:t>
    </dgm:pt>
    <dgm:pt modelId="{0D3CA394-E1FD-451E-9A90-262F9EF7AA59}" type="pres">
      <dgm:prSet presAssocID="{948A296A-1C85-4319-A480-536D383969E0}" presName="hierChild3" presStyleCnt="0"/>
      <dgm:spPr/>
      <dgm:t>
        <a:bodyPr/>
        <a:lstStyle/>
        <a:p>
          <a:endParaRPr lang="ru-RU"/>
        </a:p>
      </dgm:t>
    </dgm:pt>
  </dgm:ptLst>
  <dgm:cxnLst>
    <dgm:cxn modelId="{071231D3-C78C-400D-811A-E80C52D65D68}" type="presOf" srcId="{5F6796E1-3488-40D7-81D4-9E4EDF118738}" destId="{AA984C8B-F665-4C9D-8EB5-4BDF7F4CCB0A}" srcOrd="1" destOrd="0" presId="urn:microsoft.com/office/officeart/2005/8/layout/orgChart1"/>
    <dgm:cxn modelId="{108F5317-6E88-42A5-89D1-39BCCAC7B599}" type="presOf" srcId="{948A296A-1C85-4319-A480-536D383969E0}" destId="{F5B4905F-68E0-4F11-86FE-E341F7183E4A}" srcOrd="0" destOrd="0" presId="urn:microsoft.com/office/officeart/2005/8/layout/orgChart1"/>
    <dgm:cxn modelId="{9437426E-0315-4656-B667-C5597E165861}" type="presOf" srcId="{3B9CE5D5-2499-4C60-BB26-84B34746D2A0}" destId="{C2792789-D9F6-4B1F-891A-9B42BB4F7947}" srcOrd="1" destOrd="0" presId="urn:microsoft.com/office/officeart/2005/8/layout/orgChart1"/>
    <dgm:cxn modelId="{01B81D4E-38D0-47C5-A820-C5644520143D}" type="presOf" srcId="{948A296A-1C85-4319-A480-536D383969E0}" destId="{9D45AF04-D72E-4246-9185-56FBC4DE929E}" srcOrd="1" destOrd="0" presId="urn:microsoft.com/office/officeart/2005/8/layout/orgChart1"/>
    <dgm:cxn modelId="{475E8C93-934D-41AC-BD7C-B1CC0225BD53}" srcId="{948A296A-1C85-4319-A480-536D383969E0}" destId="{3B9CE5D5-2499-4C60-BB26-84B34746D2A0}" srcOrd="1" destOrd="0" parTransId="{1AF9BEAD-8409-4E4F-A669-7DA8D4E88D17}" sibTransId="{46BE9EF0-9FA1-4F2F-8846-D5C688C373E0}"/>
    <dgm:cxn modelId="{CC944729-65D5-4B40-BC6E-14C683D6D245}" type="presOf" srcId="{3B9CE5D5-2499-4C60-BB26-84B34746D2A0}" destId="{3D9C09A7-41BF-42D0-B895-9EB21175B05D}" srcOrd="0" destOrd="0" presId="urn:microsoft.com/office/officeart/2005/8/layout/orgChart1"/>
    <dgm:cxn modelId="{2FAB36A5-31DB-46AE-8350-AF65E99D3A29}" type="presOf" srcId="{DF00A61B-074E-4732-A509-B26C0788E45C}" destId="{526ACFE5-9E23-47E6-88D7-B289F0035657}" srcOrd="0" destOrd="0" presId="urn:microsoft.com/office/officeart/2005/8/layout/orgChart1"/>
    <dgm:cxn modelId="{46CFA47D-7A31-4DA8-A9B8-DDF20E5CA101}" type="presOf" srcId="{5F6796E1-3488-40D7-81D4-9E4EDF118738}" destId="{FBF9562A-57C6-44AE-97F4-1557F26C952B}" srcOrd="0" destOrd="0" presId="urn:microsoft.com/office/officeart/2005/8/layout/orgChart1"/>
    <dgm:cxn modelId="{0C808FF4-7F6A-43AD-A5BC-D6BD84D7346A}" srcId="{DF00A61B-074E-4732-A509-B26C0788E45C}" destId="{948A296A-1C85-4319-A480-536D383969E0}" srcOrd="0" destOrd="0" parTransId="{4B50070B-6EA1-478B-AE3B-49499237DDE4}" sibTransId="{BABC4185-FC2A-4079-9CCB-D5C8D25CCBA5}"/>
    <dgm:cxn modelId="{5E6E5451-475F-46C7-B457-3BE62D10F669}" type="presOf" srcId="{1AF9BEAD-8409-4E4F-A669-7DA8D4E88D17}" destId="{2D2CF2CF-5062-4DE6-BD73-0E69B0268394}" srcOrd="0" destOrd="0" presId="urn:microsoft.com/office/officeart/2005/8/layout/orgChart1"/>
    <dgm:cxn modelId="{40C36C42-CAC1-4CF0-9DB9-B4053E555369}" srcId="{948A296A-1C85-4319-A480-536D383969E0}" destId="{5F6796E1-3488-40D7-81D4-9E4EDF118738}" srcOrd="0" destOrd="0" parTransId="{F90CDDFA-C552-4A3E-886A-611DB6FF3124}" sibTransId="{A3D3E500-CF71-4233-B517-7E0FE8A2408F}"/>
    <dgm:cxn modelId="{DE1345CB-80DB-4698-B7BF-C09A0BFA1BC8}" type="presOf" srcId="{F90CDDFA-C552-4A3E-886A-611DB6FF3124}" destId="{8B96AD2B-DA51-4AA0-917E-CC0349EA202F}" srcOrd="0" destOrd="0" presId="urn:microsoft.com/office/officeart/2005/8/layout/orgChart1"/>
    <dgm:cxn modelId="{73124A01-1EF0-49D6-A53D-3DD0E21AD409}" type="presParOf" srcId="{526ACFE5-9E23-47E6-88D7-B289F0035657}" destId="{81BC4B85-5E6C-49B6-B348-FD94832BE75C}" srcOrd="0" destOrd="0" presId="urn:microsoft.com/office/officeart/2005/8/layout/orgChart1"/>
    <dgm:cxn modelId="{7A50BA66-2B43-487B-9548-1A37D369C529}" type="presParOf" srcId="{81BC4B85-5E6C-49B6-B348-FD94832BE75C}" destId="{DFD9C609-E029-4E4C-A82D-A272B70FBE64}" srcOrd="0" destOrd="0" presId="urn:microsoft.com/office/officeart/2005/8/layout/orgChart1"/>
    <dgm:cxn modelId="{EBCB5BA7-31FE-4F9F-B3E1-8BA5BF8EE83B}" type="presParOf" srcId="{DFD9C609-E029-4E4C-A82D-A272B70FBE64}" destId="{F5B4905F-68E0-4F11-86FE-E341F7183E4A}" srcOrd="0" destOrd="0" presId="urn:microsoft.com/office/officeart/2005/8/layout/orgChart1"/>
    <dgm:cxn modelId="{89F3E511-EC97-4DA0-AE89-88C03BE8FA66}" type="presParOf" srcId="{DFD9C609-E029-4E4C-A82D-A272B70FBE64}" destId="{9D45AF04-D72E-4246-9185-56FBC4DE929E}" srcOrd="1" destOrd="0" presId="urn:microsoft.com/office/officeart/2005/8/layout/orgChart1"/>
    <dgm:cxn modelId="{CA1594D7-DB1B-4E05-8111-EAD412BB2DB5}" type="presParOf" srcId="{81BC4B85-5E6C-49B6-B348-FD94832BE75C}" destId="{209BF9B6-682F-4B3A-A5A2-75E87F6B2F95}" srcOrd="1" destOrd="0" presId="urn:microsoft.com/office/officeart/2005/8/layout/orgChart1"/>
    <dgm:cxn modelId="{E71D19C8-3B4A-4182-8B32-0AB11E4ADFEA}" type="presParOf" srcId="{209BF9B6-682F-4B3A-A5A2-75E87F6B2F95}" destId="{8B96AD2B-DA51-4AA0-917E-CC0349EA202F}" srcOrd="0" destOrd="0" presId="urn:microsoft.com/office/officeart/2005/8/layout/orgChart1"/>
    <dgm:cxn modelId="{D2E9CBEE-63CB-4533-A31E-14DBEA8060F9}" type="presParOf" srcId="{209BF9B6-682F-4B3A-A5A2-75E87F6B2F95}" destId="{AAF81AE8-42C6-4D2F-B297-2FEC456D935F}" srcOrd="1" destOrd="0" presId="urn:microsoft.com/office/officeart/2005/8/layout/orgChart1"/>
    <dgm:cxn modelId="{8295B264-FB81-4CD1-95B8-1797CCBEA9BF}" type="presParOf" srcId="{AAF81AE8-42C6-4D2F-B297-2FEC456D935F}" destId="{82AFD2A6-4697-4269-827B-E6F08E1E39BA}" srcOrd="0" destOrd="0" presId="urn:microsoft.com/office/officeart/2005/8/layout/orgChart1"/>
    <dgm:cxn modelId="{11E01916-7084-43F1-9605-0DE4CB142096}" type="presParOf" srcId="{82AFD2A6-4697-4269-827B-E6F08E1E39BA}" destId="{FBF9562A-57C6-44AE-97F4-1557F26C952B}" srcOrd="0" destOrd="0" presId="urn:microsoft.com/office/officeart/2005/8/layout/orgChart1"/>
    <dgm:cxn modelId="{4577BCF9-5D70-4B3B-B98C-140445D07941}" type="presParOf" srcId="{82AFD2A6-4697-4269-827B-E6F08E1E39BA}" destId="{AA984C8B-F665-4C9D-8EB5-4BDF7F4CCB0A}" srcOrd="1" destOrd="0" presId="urn:microsoft.com/office/officeart/2005/8/layout/orgChart1"/>
    <dgm:cxn modelId="{17349187-224C-4893-9792-7649F529BEB6}" type="presParOf" srcId="{AAF81AE8-42C6-4D2F-B297-2FEC456D935F}" destId="{4DE274A0-5BD9-45CF-933D-FFD5ED2994E6}" srcOrd="1" destOrd="0" presId="urn:microsoft.com/office/officeart/2005/8/layout/orgChart1"/>
    <dgm:cxn modelId="{9348511F-9A82-41EF-9216-EBF1CAC6BF05}" type="presParOf" srcId="{AAF81AE8-42C6-4D2F-B297-2FEC456D935F}" destId="{F598C2B1-8C24-4BCB-A628-215BCE695320}" srcOrd="2" destOrd="0" presId="urn:microsoft.com/office/officeart/2005/8/layout/orgChart1"/>
    <dgm:cxn modelId="{6BDCE03B-B725-426B-8582-9B24479EED06}" type="presParOf" srcId="{209BF9B6-682F-4B3A-A5A2-75E87F6B2F95}" destId="{2D2CF2CF-5062-4DE6-BD73-0E69B0268394}" srcOrd="2" destOrd="0" presId="urn:microsoft.com/office/officeart/2005/8/layout/orgChart1"/>
    <dgm:cxn modelId="{0775DB43-B723-43C0-AD20-AFD37AF16811}" type="presParOf" srcId="{209BF9B6-682F-4B3A-A5A2-75E87F6B2F95}" destId="{5588ED89-CFE7-4806-B1BF-8D7C86B461DD}" srcOrd="3" destOrd="0" presId="urn:microsoft.com/office/officeart/2005/8/layout/orgChart1"/>
    <dgm:cxn modelId="{F5145735-9E66-45E7-8327-D3559646C138}" type="presParOf" srcId="{5588ED89-CFE7-4806-B1BF-8D7C86B461DD}" destId="{EBB41864-DE20-4C0B-A974-5D20CC85A989}" srcOrd="0" destOrd="0" presId="urn:microsoft.com/office/officeart/2005/8/layout/orgChart1"/>
    <dgm:cxn modelId="{B1A5B737-4A2C-496F-92E6-E647B07C072A}" type="presParOf" srcId="{EBB41864-DE20-4C0B-A974-5D20CC85A989}" destId="{3D9C09A7-41BF-42D0-B895-9EB21175B05D}" srcOrd="0" destOrd="0" presId="urn:microsoft.com/office/officeart/2005/8/layout/orgChart1"/>
    <dgm:cxn modelId="{219865F6-B9FA-4631-BA08-3C11C7AF84A3}" type="presParOf" srcId="{EBB41864-DE20-4C0B-A974-5D20CC85A989}" destId="{C2792789-D9F6-4B1F-891A-9B42BB4F7947}" srcOrd="1" destOrd="0" presId="urn:microsoft.com/office/officeart/2005/8/layout/orgChart1"/>
    <dgm:cxn modelId="{2755F587-D895-4534-AB22-A4084F3EE87A}" type="presParOf" srcId="{5588ED89-CFE7-4806-B1BF-8D7C86B461DD}" destId="{E07034FC-3470-49C3-8287-B0AFDCF325A7}" srcOrd="1" destOrd="0" presId="urn:microsoft.com/office/officeart/2005/8/layout/orgChart1"/>
    <dgm:cxn modelId="{1179BD07-92D4-4CA0-B8B6-EFFA8EAB462B}" type="presParOf" srcId="{5588ED89-CFE7-4806-B1BF-8D7C86B461DD}" destId="{6A96F7F2-E0D3-455E-BDE4-204A8B98A714}" srcOrd="2" destOrd="0" presId="urn:microsoft.com/office/officeart/2005/8/layout/orgChart1"/>
    <dgm:cxn modelId="{2ED667D0-1ED3-483B-946C-D0B42A5CC745}" type="presParOf" srcId="{81BC4B85-5E6C-49B6-B348-FD94832BE75C}" destId="{0D3CA394-E1FD-451E-9A90-262F9EF7AA5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2CF2CF-5062-4DE6-BD73-0E69B0268394}">
      <dsp:nvSpPr>
        <dsp:cNvPr id="0" name=""/>
        <dsp:cNvSpPr/>
      </dsp:nvSpPr>
      <dsp:spPr>
        <a:xfrm>
          <a:off x="1849153" y="381816"/>
          <a:ext cx="922954" cy="2419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347"/>
              </a:lnTo>
              <a:lnTo>
                <a:pt x="922954" y="115347"/>
              </a:lnTo>
              <a:lnTo>
                <a:pt x="922954" y="241918"/>
              </a:lnTo>
            </a:path>
          </a:pathLst>
        </a:custGeom>
        <a:noFill/>
        <a:ln w="6350" cap="flat" cmpd="sng" algn="ctr">
          <a:solidFill>
            <a:schemeClr val="accent6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8B96AD2B-DA51-4AA0-917E-CC0349EA202F}">
      <dsp:nvSpPr>
        <dsp:cNvPr id="0" name=""/>
        <dsp:cNvSpPr/>
      </dsp:nvSpPr>
      <dsp:spPr>
        <a:xfrm>
          <a:off x="891813" y="381816"/>
          <a:ext cx="957339" cy="241918"/>
        </a:xfrm>
        <a:custGeom>
          <a:avLst/>
          <a:gdLst/>
          <a:ahLst/>
          <a:cxnLst/>
          <a:rect l="0" t="0" r="0" b="0"/>
          <a:pathLst>
            <a:path>
              <a:moveTo>
                <a:pt x="957339" y="0"/>
              </a:moveTo>
              <a:lnTo>
                <a:pt x="957339" y="115347"/>
              </a:lnTo>
              <a:lnTo>
                <a:pt x="0" y="115347"/>
              </a:lnTo>
              <a:lnTo>
                <a:pt x="0" y="241918"/>
              </a:lnTo>
            </a:path>
          </a:pathLst>
        </a:custGeom>
        <a:noFill/>
        <a:ln w="12700" cap="flat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B4905F-68E0-4F11-86FE-E341F7183E4A}">
      <dsp:nvSpPr>
        <dsp:cNvPr id="0" name=""/>
        <dsp:cNvSpPr/>
      </dsp:nvSpPr>
      <dsp:spPr>
        <a:xfrm>
          <a:off x="81042" y="0"/>
          <a:ext cx="3536221" cy="381816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>
          <a:solidFill>
            <a:srgbClr val="C00000"/>
          </a:solidFill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12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chemeClr val="tx1"/>
              </a:solidFill>
              <a:latin typeface="Arial Black" pitchFamily="34" charset="0"/>
              <a:cs typeface="Arial" pitchFamily="34" charset="0"/>
            </a:rPr>
            <a:t>ЦЕНА ПЛАТНОЙ УСЛУГИ </a:t>
          </a:r>
          <a:r>
            <a:rPr lang="ru-RU" sz="1300" b="1" kern="1200" dirty="0" smtClean="0">
              <a:solidFill>
                <a:srgbClr val="C00000"/>
              </a:solidFill>
              <a:latin typeface="Arial Black" pitchFamily="34" charset="0"/>
              <a:cs typeface="Arial" pitchFamily="34" charset="0"/>
            </a:rPr>
            <a:t>В ГОС. </a:t>
          </a:r>
          <a:r>
            <a:rPr lang="ru-RU" sz="1300" b="1" kern="1200" dirty="0" smtClean="0">
              <a:solidFill>
                <a:srgbClr val="C00000"/>
              </a:solidFill>
              <a:latin typeface="Arial Black" pitchFamily="34" charset="0"/>
              <a:cs typeface="Arial" pitchFamily="34" charset="0"/>
            </a:rPr>
            <a:t>МО*</a:t>
          </a:r>
          <a:endParaRPr lang="ru-RU" sz="1300" b="1" kern="1200" dirty="0">
            <a:solidFill>
              <a:srgbClr val="C00000"/>
            </a:solidFill>
            <a:latin typeface="Arial Black" pitchFamily="34" charset="0"/>
            <a:cs typeface="Arial" pitchFamily="34" charset="0"/>
          </a:endParaRPr>
        </a:p>
      </dsp:txBody>
      <dsp:txXfrm>
        <a:off x="81042" y="0"/>
        <a:ext cx="3536221" cy="381816"/>
      </dsp:txXfrm>
    </dsp:sp>
    <dsp:sp modelId="{FBF9562A-57C6-44AE-97F4-1557F26C952B}">
      <dsp:nvSpPr>
        <dsp:cNvPr id="0" name=""/>
        <dsp:cNvSpPr/>
      </dsp:nvSpPr>
      <dsp:spPr>
        <a:xfrm>
          <a:off x="8650" y="623734"/>
          <a:ext cx="1766326" cy="1675508"/>
        </a:xfrm>
        <a:prstGeom prst="rect">
          <a:avLst/>
        </a:prstGeom>
        <a:solidFill>
          <a:schemeClr val="accent5">
            <a:lumMod val="5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1"/>
              </a:solidFill>
              <a:latin typeface="Arial Black" pitchFamily="34" charset="0"/>
              <a:cs typeface="Arial" pitchFamily="34" charset="0"/>
            </a:rPr>
            <a:t>ПРЯМЫЕ РАСХОДЫ: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 smtClean="0">
            <a:solidFill>
              <a:schemeClr val="bg1"/>
            </a:solidFill>
            <a:latin typeface="Arial Black" pitchFamily="34" charset="0"/>
            <a:cs typeface="Arial" pitchFamily="34" charset="0"/>
          </a:endParaRPr>
        </a:p>
        <a:p>
          <a:pPr lvl="0" algn="ctr" defTabSz="5334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-</a:t>
          </a:r>
          <a:r>
            <a:rPr lang="ru-RU" sz="1200" b="1" i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Оплата труда;</a:t>
          </a:r>
        </a:p>
        <a:p>
          <a:pPr lvl="0" algn="ctr" defTabSz="5334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-Взносы работодателя;</a:t>
          </a:r>
        </a:p>
        <a:p>
          <a:pPr lvl="0" algn="ctr" defTabSz="5334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-Сырье и материалы</a:t>
          </a:r>
          <a:endParaRPr lang="ru-RU" sz="1200" b="1" i="1" kern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>
        <a:off x="8650" y="623734"/>
        <a:ext cx="1766326" cy="1675508"/>
      </dsp:txXfrm>
    </dsp:sp>
    <dsp:sp modelId="{3D9C09A7-41BF-42D0-B895-9EB21175B05D}">
      <dsp:nvSpPr>
        <dsp:cNvPr id="0" name=""/>
        <dsp:cNvSpPr/>
      </dsp:nvSpPr>
      <dsp:spPr>
        <a:xfrm>
          <a:off x="1845277" y="623734"/>
          <a:ext cx="1853660" cy="1684206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1"/>
              </a:solidFill>
              <a:latin typeface="Arial Black" pitchFamily="34" charset="0"/>
              <a:cs typeface="Arial" pitchFamily="34" charset="0"/>
            </a:rPr>
            <a:t>НАКЛАДНЫЕ РАСХОДЫ:</a:t>
          </a:r>
        </a:p>
        <a:p>
          <a:pPr lvl="0" algn="ctr" defTabSz="5334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</a:t>
          </a:r>
          <a:r>
            <a:rPr lang="ru-RU" sz="900" b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200" b="1" i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Прочие запасы;</a:t>
          </a:r>
        </a:p>
        <a:p>
          <a:pPr lvl="0" algn="ctr" defTabSz="5334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 Оказание прочих услуг;</a:t>
          </a:r>
        </a:p>
        <a:p>
          <a:pPr lvl="0" algn="ctr" defTabSz="5334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 Оплата коммунальных;</a:t>
          </a:r>
        </a:p>
        <a:p>
          <a:pPr lvl="0" algn="ctr" defTabSz="5334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 Обучение, командировочные</a:t>
          </a:r>
          <a:endParaRPr lang="ru-RU" sz="1200" b="1" i="1" kern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>
        <a:off x="1845277" y="623734"/>
        <a:ext cx="1853660" cy="16842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2CF2CF-5062-4DE6-BD73-0E69B0268394}">
      <dsp:nvSpPr>
        <dsp:cNvPr id="0" name=""/>
        <dsp:cNvSpPr/>
      </dsp:nvSpPr>
      <dsp:spPr>
        <a:xfrm>
          <a:off x="1976022" y="389274"/>
          <a:ext cx="850237" cy="2198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830"/>
              </a:lnTo>
              <a:lnTo>
                <a:pt x="850237" y="90830"/>
              </a:lnTo>
              <a:lnTo>
                <a:pt x="850237" y="219873"/>
              </a:lnTo>
            </a:path>
          </a:pathLst>
        </a:custGeom>
        <a:noFill/>
        <a:ln w="6350" cap="flat" cmpd="sng" algn="ctr">
          <a:solidFill>
            <a:schemeClr val="accent6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8B96AD2B-DA51-4AA0-917E-CC0349EA202F}">
      <dsp:nvSpPr>
        <dsp:cNvPr id="0" name=""/>
        <dsp:cNvSpPr/>
      </dsp:nvSpPr>
      <dsp:spPr>
        <a:xfrm>
          <a:off x="909234" y="389274"/>
          <a:ext cx="1066788" cy="219873"/>
        </a:xfrm>
        <a:custGeom>
          <a:avLst/>
          <a:gdLst/>
          <a:ahLst/>
          <a:cxnLst/>
          <a:rect l="0" t="0" r="0" b="0"/>
          <a:pathLst>
            <a:path>
              <a:moveTo>
                <a:pt x="1066788" y="0"/>
              </a:moveTo>
              <a:lnTo>
                <a:pt x="1066788" y="90830"/>
              </a:lnTo>
              <a:lnTo>
                <a:pt x="0" y="90830"/>
              </a:lnTo>
              <a:lnTo>
                <a:pt x="0" y="219873"/>
              </a:lnTo>
            </a:path>
          </a:pathLst>
        </a:custGeom>
        <a:noFill/>
        <a:ln w="12700" cap="flat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B4905F-68E0-4F11-86FE-E341F7183E4A}">
      <dsp:nvSpPr>
        <dsp:cNvPr id="0" name=""/>
        <dsp:cNvSpPr/>
      </dsp:nvSpPr>
      <dsp:spPr>
        <a:xfrm>
          <a:off x="0" y="0"/>
          <a:ext cx="3952045" cy="389274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>
          <a:solidFill>
            <a:srgbClr val="C00000"/>
          </a:solidFill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12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chemeClr val="tx1"/>
              </a:solidFill>
              <a:latin typeface="Arial Black" pitchFamily="34" charset="0"/>
              <a:cs typeface="Arial" pitchFamily="34" charset="0"/>
            </a:rPr>
            <a:t>ЦЕНА ПЛАТНОЙ УСЛУГИ </a:t>
          </a:r>
          <a:r>
            <a:rPr lang="ru-RU" sz="1300" b="1" kern="1200" dirty="0" smtClean="0">
              <a:solidFill>
                <a:srgbClr val="C00000"/>
              </a:solidFill>
              <a:latin typeface="Arial Black" pitchFamily="34" charset="0"/>
              <a:cs typeface="Arial" pitchFamily="34" charset="0"/>
            </a:rPr>
            <a:t>В ЧАСТНОЙ МО</a:t>
          </a:r>
          <a:endParaRPr lang="ru-RU" sz="1300" b="1" kern="1200" dirty="0">
            <a:solidFill>
              <a:srgbClr val="C00000"/>
            </a:solidFill>
            <a:latin typeface="Arial Black" pitchFamily="34" charset="0"/>
            <a:cs typeface="Arial" pitchFamily="34" charset="0"/>
          </a:endParaRPr>
        </a:p>
      </dsp:txBody>
      <dsp:txXfrm>
        <a:off x="0" y="0"/>
        <a:ext cx="3952045" cy="389274"/>
      </dsp:txXfrm>
    </dsp:sp>
    <dsp:sp modelId="{FBF9562A-57C6-44AE-97F4-1557F26C952B}">
      <dsp:nvSpPr>
        <dsp:cNvPr id="0" name=""/>
        <dsp:cNvSpPr/>
      </dsp:nvSpPr>
      <dsp:spPr>
        <a:xfrm>
          <a:off x="8818" y="609148"/>
          <a:ext cx="1800831" cy="1708239"/>
        </a:xfrm>
        <a:prstGeom prst="rect">
          <a:avLst/>
        </a:prstGeom>
        <a:solidFill>
          <a:schemeClr val="accent5">
            <a:lumMod val="5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6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1"/>
              </a:solidFill>
              <a:latin typeface="Arial Black" pitchFamily="34" charset="0"/>
              <a:cs typeface="Arial" pitchFamily="34" charset="0"/>
            </a:rPr>
            <a:t>ПРЯМЫЕ</a:t>
          </a:r>
        </a:p>
        <a:p>
          <a:pPr lvl="0" algn="ctr" defTabSz="533400">
            <a:lnSpc>
              <a:spcPct val="6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1"/>
              </a:solidFill>
              <a:latin typeface="Arial Black" pitchFamily="34" charset="0"/>
              <a:cs typeface="Arial" pitchFamily="34" charset="0"/>
            </a:rPr>
            <a:t> РАСХОДЫ: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 smtClean="0">
            <a:solidFill>
              <a:schemeClr val="bg1"/>
            </a:solidFill>
            <a:latin typeface="Arial Black" pitchFamily="34" charset="0"/>
            <a:cs typeface="Arial" pitchFamily="34" charset="0"/>
          </a:endParaRPr>
        </a:p>
        <a:p>
          <a:pPr lvl="0" algn="ctr" defTabSz="5334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-</a:t>
          </a:r>
          <a:r>
            <a:rPr lang="ru-RU" sz="1200" b="1" i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Оплата труда;</a:t>
          </a:r>
        </a:p>
        <a:p>
          <a:pPr lvl="0" algn="ctr" defTabSz="5334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-Взносы работодателя;</a:t>
          </a:r>
        </a:p>
        <a:p>
          <a:pPr lvl="0" algn="ctr" defTabSz="5334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-Сырье и материалы</a:t>
          </a:r>
          <a:endParaRPr lang="ru-RU" sz="1200" b="1" i="1" kern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>
        <a:off x="8818" y="609148"/>
        <a:ext cx="1800831" cy="1708239"/>
      </dsp:txXfrm>
    </dsp:sp>
    <dsp:sp modelId="{3D9C09A7-41BF-42D0-B895-9EB21175B05D}">
      <dsp:nvSpPr>
        <dsp:cNvPr id="0" name=""/>
        <dsp:cNvSpPr/>
      </dsp:nvSpPr>
      <dsp:spPr>
        <a:xfrm>
          <a:off x="1881324" y="609148"/>
          <a:ext cx="1889871" cy="1717106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1"/>
              </a:solidFill>
              <a:latin typeface="Arial Black" pitchFamily="34" charset="0"/>
              <a:cs typeface="Arial" pitchFamily="34" charset="0"/>
            </a:rPr>
            <a:t>НАКЛАДНЫЕ РАСХОДЫ:</a:t>
          </a:r>
        </a:p>
        <a:p>
          <a:pPr lvl="0" algn="ctr" defTabSz="5334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</a:t>
          </a:r>
          <a:r>
            <a:rPr lang="ru-RU" sz="900" b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200" b="1" i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Прочие запасы;</a:t>
          </a:r>
        </a:p>
        <a:p>
          <a:pPr lvl="0" algn="ctr" defTabSz="5334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 Оказание прочих услуг;</a:t>
          </a:r>
        </a:p>
        <a:p>
          <a:pPr lvl="0" algn="ctr" defTabSz="5334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 Оплата коммунальных;</a:t>
          </a:r>
        </a:p>
        <a:p>
          <a:pPr lvl="0" algn="ctr" defTabSz="5334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 Обучение, командировочные</a:t>
          </a:r>
          <a:endParaRPr lang="ru-RU" sz="1200" b="1" i="1" kern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>
        <a:off x="1881324" y="609148"/>
        <a:ext cx="1889871" cy="17171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2CF2CF-5062-4DE6-BD73-0E69B0268394}">
      <dsp:nvSpPr>
        <dsp:cNvPr id="0" name=""/>
        <dsp:cNvSpPr/>
      </dsp:nvSpPr>
      <dsp:spPr>
        <a:xfrm>
          <a:off x="1849153" y="381816"/>
          <a:ext cx="922954" cy="2419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347"/>
              </a:lnTo>
              <a:lnTo>
                <a:pt x="922954" y="115347"/>
              </a:lnTo>
              <a:lnTo>
                <a:pt x="922954" y="241918"/>
              </a:lnTo>
            </a:path>
          </a:pathLst>
        </a:custGeom>
        <a:noFill/>
        <a:ln w="6350" cap="flat" cmpd="sng" algn="ctr">
          <a:solidFill>
            <a:schemeClr val="accent6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8B96AD2B-DA51-4AA0-917E-CC0349EA202F}">
      <dsp:nvSpPr>
        <dsp:cNvPr id="0" name=""/>
        <dsp:cNvSpPr/>
      </dsp:nvSpPr>
      <dsp:spPr>
        <a:xfrm>
          <a:off x="891813" y="381816"/>
          <a:ext cx="957339" cy="241918"/>
        </a:xfrm>
        <a:custGeom>
          <a:avLst/>
          <a:gdLst/>
          <a:ahLst/>
          <a:cxnLst/>
          <a:rect l="0" t="0" r="0" b="0"/>
          <a:pathLst>
            <a:path>
              <a:moveTo>
                <a:pt x="957339" y="0"/>
              </a:moveTo>
              <a:lnTo>
                <a:pt x="957339" y="115347"/>
              </a:lnTo>
              <a:lnTo>
                <a:pt x="0" y="115347"/>
              </a:lnTo>
              <a:lnTo>
                <a:pt x="0" y="241918"/>
              </a:lnTo>
            </a:path>
          </a:pathLst>
        </a:custGeom>
        <a:noFill/>
        <a:ln w="12700" cap="flat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B4905F-68E0-4F11-86FE-E341F7183E4A}">
      <dsp:nvSpPr>
        <dsp:cNvPr id="0" name=""/>
        <dsp:cNvSpPr/>
      </dsp:nvSpPr>
      <dsp:spPr>
        <a:xfrm>
          <a:off x="81042" y="0"/>
          <a:ext cx="3536221" cy="381816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>
          <a:solidFill>
            <a:srgbClr val="C00000"/>
          </a:solidFill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12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chemeClr val="tx1"/>
              </a:solidFill>
              <a:latin typeface="Arial Black" pitchFamily="34" charset="0"/>
              <a:cs typeface="Arial" pitchFamily="34" charset="0"/>
            </a:rPr>
            <a:t>ТАРИФ НА УСЛУГИ </a:t>
          </a:r>
          <a:r>
            <a:rPr lang="ru-RU" sz="1300" b="1" kern="1200" dirty="0" smtClean="0">
              <a:solidFill>
                <a:srgbClr val="C00000"/>
              </a:solidFill>
              <a:latin typeface="Arial Black" pitchFamily="34" charset="0"/>
              <a:cs typeface="Arial" pitchFamily="34" charset="0"/>
            </a:rPr>
            <a:t>ГОБМП</a:t>
          </a:r>
          <a:endParaRPr lang="ru-RU" sz="1300" b="1" kern="1200" dirty="0">
            <a:solidFill>
              <a:srgbClr val="C00000"/>
            </a:solidFill>
            <a:latin typeface="Arial Black" pitchFamily="34" charset="0"/>
            <a:cs typeface="Arial" pitchFamily="34" charset="0"/>
          </a:endParaRPr>
        </a:p>
      </dsp:txBody>
      <dsp:txXfrm>
        <a:off x="81042" y="0"/>
        <a:ext cx="3536221" cy="381816"/>
      </dsp:txXfrm>
    </dsp:sp>
    <dsp:sp modelId="{FBF9562A-57C6-44AE-97F4-1557F26C952B}">
      <dsp:nvSpPr>
        <dsp:cNvPr id="0" name=""/>
        <dsp:cNvSpPr/>
      </dsp:nvSpPr>
      <dsp:spPr>
        <a:xfrm>
          <a:off x="8650" y="623734"/>
          <a:ext cx="1766326" cy="1675508"/>
        </a:xfrm>
        <a:prstGeom prst="rect">
          <a:avLst/>
        </a:prstGeom>
        <a:solidFill>
          <a:schemeClr val="accent5">
            <a:lumMod val="5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1"/>
              </a:solidFill>
              <a:latin typeface="Arial Black" pitchFamily="34" charset="0"/>
              <a:cs typeface="Arial" pitchFamily="34" charset="0"/>
            </a:rPr>
            <a:t>ПРЯМЫЕ РАСХОДЫ: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 smtClean="0">
            <a:solidFill>
              <a:schemeClr val="bg1"/>
            </a:solidFill>
            <a:latin typeface="Arial Black" pitchFamily="34" charset="0"/>
            <a:cs typeface="Arial" pitchFamily="34" charset="0"/>
          </a:endParaRPr>
        </a:p>
        <a:p>
          <a:pPr lvl="0" algn="ctr" defTabSz="5334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-</a:t>
          </a:r>
          <a:r>
            <a:rPr lang="ru-RU" sz="1200" b="1" i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Оплата труда;</a:t>
          </a:r>
        </a:p>
        <a:p>
          <a:pPr lvl="0" algn="ctr" defTabSz="5334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-Взносы работодателя;</a:t>
          </a:r>
        </a:p>
        <a:p>
          <a:pPr lvl="0" algn="ctr" defTabSz="5334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-Сырье и материалы</a:t>
          </a:r>
          <a:endParaRPr lang="ru-RU" sz="1200" b="1" i="1" kern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>
        <a:off x="8650" y="623734"/>
        <a:ext cx="1766326" cy="1675508"/>
      </dsp:txXfrm>
    </dsp:sp>
    <dsp:sp modelId="{3D9C09A7-41BF-42D0-B895-9EB21175B05D}">
      <dsp:nvSpPr>
        <dsp:cNvPr id="0" name=""/>
        <dsp:cNvSpPr/>
      </dsp:nvSpPr>
      <dsp:spPr>
        <a:xfrm>
          <a:off x="1845277" y="623734"/>
          <a:ext cx="1853660" cy="1684206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1"/>
              </a:solidFill>
              <a:latin typeface="Arial Black" pitchFamily="34" charset="0"/>
              <a:cs typeface="Arial" pitchFamily="34" charset="0"/>
            </a:rPr>
            <a:t>НАКЛАДНЫЕ РАСХОДЫ:</a:t>
          </a:r>
        </a:p>
        <a:p>
          <a:pPr lvl="0" algn="ctr" defTabSz="5334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</a:t>
          </a:r>
          <a:r>
            <a:rPr lang="ru-RU" sz="900" b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200" b="1" i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Прочие запасы;</a:t>
          </a:r>
        </a:p>
        <a:p>
          <a:pPr lvl="0" algn="ctr" defTabSz="5334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 Оказание прочих услуг;</a:t>
          </a:r>
        </a:p>
        <a:p>
          <a:pPr lvl="0" algn="ctr" defTabSz="5334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 Оплата коммунальных;</a:t>
          </a:r>
        </a:p>
        <a:p>
          <a:pPr lvl="0" algn="ctr" defTabSz="5334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 Обучение, командировочные</a:t>
          </a:r>
          <a:endParaRPr lang="ru-RU" sz="1200" b="1" i="1" kern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>
        <a:off x="1845277" y="623734"/>
        <a:ext cx="1853660" cy="1684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81" cy="497762"/>
          </a:xfrm>
          <a:prstGeom prst="rect">
            <a:avLst/>
          </a:prstGeom>
        </p:spPr>
        <p:txBody>
          <a:bodyPr vert="horz" lIns="91604" tIns="45802" rIns="91604" bIns="4580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8679" y="0"/>
            <a:ext cx="2953281" cy="497762"/>
          </a:xfrm>
          <a:prstGeom prst="rect">
            <a:avLst/>
          </a:prstGeom>
        </p:spPr>
        <p:txBody>
          <a:bodyPr vert="horz" lIns="91604" tIns="45802" rIns="91604" bIns="45802" rtlCol="0"/>
          <a:lstStyle>
            <a:lvl1pPr algn="r">
              <a:defRPr sz="1200"/>
            </a:lvl1pPr>
          </a:lstStyle>
          <a:p>
            <a:fld id="{1E540841-07DF-4D3E-895A-DB16BC2BE87A}" type="datetimeFigureOut">
              <a:rPr lang="ru-RU" smtClean="0"/>
              <a:pPr/>
              <a:t>12.12.2018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46336"/>
            <a:ext cx="2953281" cy="497762"/>
          </a:xfrm>
          <a:prstGeom prst="rect">
            <a:avLst/>
          </a:prstGeom>
        </p:spPr>
        <p:txBody>
          <a:bodyPr vert="horz" lIns="91604" tIns="45802" rIns="91604" bIns="4580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8679" y="9446336"/>
            <a:ext cx="2953281" cy="497762"/>
          </a:xfrm>
          <a:prstGeom prst="rect">
            <a:avLst/>
          </a:prstGeom>
        </p:spPr>
        <p:txBody>
          <a:bodyPr vert="horz" lIns="91604" tIns="45802" rIns="91604" bIns="45802" rtlCol="0" anchor="b"/>
          <a:lstStyle>
            <a:lvl1pPr algn="r">
              <a:defRPr sz="1200"/>
            </a:lvl1pPr>
          </a:lstStyle>
          <a:p>
            <a:fld id="{9BBA0C64-C1AD-4A2E-B605-FAFBF1F09F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7168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8" y="4"/>
            <a:ext cx="2952538" cy="499011"/>
          </a:xfrm>
          <a:prstGeom prst="rect">
            <a:avLst/>
          </a:prstGeom>
        </p:spPr>
        <p:txBody>
          <a:bodyPr vert="horz" lIns="91575" tIns="45787" rIns="91575" bIns="4578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9440" y="4"/>
            <a:ext cx="2952538" cy="499011"/>
          </a:xfrm>
          <a:prstGeom prst="rect">
            <a:avLst/>
          </a:prstGeom>
        </p:spPr>
        <p:txBody>
          <a:bodyPr vert="horz" lIns="91575" tIns="45787" rIns="91575" bIns="45787" rtlCol="0"/>
          <a:lstStyle>
            <a:lvl1pPr algn="r">
              <a:defRPr sz="1200"/>
            </a:lvl1pPr>
          </a:lstStyle>
          <a:p>
            <a:fld id="{658254C8-4791-43E4-B5B9-FD0611C65440}" type="datetimeFigureOut">
              <a:rPr lang="ru-RU" smtClean="0"/>
              <a:pPr/>
              <a:t>12.12.2018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5" tIns="45787" rIns="91575" bIns="4578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356" y="4786363"/>
            <a:ext cx="5450840" cy="3916114"/>
          </a:xfrm>
          <a:prstGeom prst="rect">
            <a:avLst/>
          </a:prstGeom>
        </p:spPr>
        <p:txBody>
          <a:bodyPr vert="horz" lIns="91575" tIns="45787" rIns="91575" bIns="45787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8" y="9446678"/>
            <a:ext cx="2952538" cy="499010"/>
          </a:xfrm>
          <a:prstGeom prst="rect">
            <a:avLst/>
          </a:prstGeom>
        </p:spPr>
        <p:txBody>
          <a:bodyPr vert="horz" lIns="91575" tIns="45787" rIns="91575" bIns="4578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9440" y="9446678"/>
            <a:ext cx="2952538" cy="499010"/>
          </a:xfrm>
          <a:prstGeom prst="rect">
            <a:avLst/>
          </a:prstGeom>
        </p:spPr>
        <p:txBody>
          <a:bodyPr vert="horz" lIns="91575" tIns="45787" rIns="91575" bIns="45787" rtlCol="0" anchor="b"/>
          <a:lstStyle>
            <a:lvl1pPr algn="r">
              <a:defRPr sz="1200"/>
            </a:lvl1pPr>
          </a:lstStyle>
          <a:p>
            <a:fld id="{6B300148-D23B-4BAF-9996-315CC3E844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121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74%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027DF-F203-488A-A21D-F41437C08A9E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82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03401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027DF-F203-488A-A21D-F41437C08A9E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55495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00148-D23B-4BAF-9996-315CC3E84496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547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00148-D23B-4BAF-9996-315CC3E84496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5470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00148-D23B-4BAF-9996-315CC3E84496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8617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52A89-2A1F-4F15-A16D-A70DA28052B7}" type="datetime1">
              <a:rPr lang="ru-RU" smtClean="0"/>
              <a:pPr/>
              <a:t>12.12.2018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1F68F-C346-4E5B-8C0C-C1DB4B5C22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9429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D3C4-98B6-43E3-9DA5-BF19425A9A7B}" type="datetime1">
              <a:rPr lang="ru-RU" smtClean="0"/>
              <a:pPr/>
              <a:t>12.12.2018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1F68F-C346-4E5B-8C0C-C1DB4B5C22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837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86C7-BFA4-4750-ABA6-DB153E74D33D}" type="datetime1">
              <a:rPr lang="ru-RU" smtClean="0"/>
              <a:pPr/>
              <a:t>12.12.2018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1F68F-C346-4E5B-8C0C-C1DB4B5C22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5290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9937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0903-471D-4EB9-B2A5-AA5F3C8B7299}" type="datetime1">
              <a:rPr lang="ru-RU" smtClean="0"/>
              <a:pPr/>
              <a:t>12.12.2018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1F68F-C346-4E5B-8C0C-C1DB4B5C22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395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940C0-04BC-41C3-8429-6F8C5BDA6782}" type="datetime1">
              <a:rPr lang="ru-RU" smtClean="0"/>
              <a:pPr/>
              <a:t>12.12.2018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1F68F-C346-4E5B-8C0C-C1DB4B5C22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4420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32A1-B560-44E1-AACB-999DE8A2FEA3}" type="datetime1">
              <a:rPr lang="ru-RU" smtClean="0"/>
              <a:pPr/>
              <a:t>12.12.2018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1F68F-C346-4E5B-8C0C-C1DB4B5C22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915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B9EF7-EE96-4370-B4A6-B300DBF75B55}" type="datetime1">
              <a:rPr lang="ru-RU" smtClean="0"/>
              <a:pPr/>
              <a:t>12.12.2018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1F68F-C346-4E5B-8C0C-C1DB4B5C22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9372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D099-61A5-4912-9252-E2910ED44A7E}" type="datetime1">
              <a:rPr lang="ru-RU" smtClean="0"/>
              <a:pPr/>
              <a:t>12.12.2018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1F68F-C346-4E5B-8C0C-C1DB4B5C22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39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689A-BAE9-4360-B843-ED0B78C4AAEC}" type="datetime1">
              <a:rPr lang="ru-RU" smtClean="0"/>
              <a:pPr/>
              <a:t>12.12.2018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1F68F-C346-4E5B-8C0C-C1DB4B5C22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080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421D5-ADAD-483E-BC44-A7C930B7A56C}" type="datetime1">
              <a:rPr lang="ru-RU" smtClean="0"/>
              <a:pPr/>
              <a:t>12.12.2018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1F68F-C346-4E5B-8C0C-C1DB4B5C22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791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A41A-2469-4440-BFAA-48979A65B4D3}" type="datetime1">
              <a:rPr lang="ru-RU" smtClean="0"/>
              <a:pPr/>
              <a:t>12.12.2018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1F68F-C346-4E5B-8C0C-C1DB4B5C22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75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1E14B-FEE7-44BF-A12D-0E9FE4CE385C}" type="datetime1">
              <a:rPr lang="ru-RU" smtClean="0"/>
              <a:pPr/>
              <a:t>12.12.2018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21F68F-C346-4E5B-8C0C-C1DB4B5C22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0954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chart" Target="../charts/chart1.xml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chart" Target="../charts/chart3.xml"/><Relationship Id="rId4" Type="http://schemas.openxmlformats.org/officeDocument/2006/relationships/chart" Target="../charts/chart2.xml"/><Relationship Id="rId9" Type="http://schemas.openxmlformats.org/officeDocument/2006/relationships/chart" Target="../charts/char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667674"/>
            <a:ext cx="9144000" cy="23876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АНАЛИЗ 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ПЛАТНЫХ УСЛУГ В МЕДИЦИНСКИХ ОРГАНИЗАЦИЯХ И МЕРЫ ПО ИХ РЕГУЛИРОВАНИЮ</a:t>
            </a:r>
          </a:p>
        </p:txBody>
      </p:sp>
      <p:pic>
        <p:nvPicPr>
          <p:cNvPr id="4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469"/>
          <a:stretch>
            <a:fillRect/>
          </a:stretch>
        </p:blipFill>
        <p:spPr bwMode="auto">
          <a:xfrm>
            <a:off x="321810" y="139020"/>
            <a:ext cx="1202190" cy="1103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684867" y="310774"/>
            <a:ext cx="10179310" cy="5358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dirty="0" smtClean="0">
                <a:latin typeface="Arial" pitchFamily="34" charset="0"/>
                <a:cs typeface="Arial" pitchFamily="34" charset="0"/>
              </a:rPr>
              <a:t>МИНИСТЕРСТВО ЗДРАВООХРАНЕНИЯ РЕСПУБЛИКИ КАЗАХСТАН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195176" y="5176106"/>
            <a:ext cx="7628466" cy="9868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Астана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2018 г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2728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999082" y="667253"/>
            <a:ext cx="3929058" cy="1077218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/>
              <a:t>Общая ёмкость рынка медицинских услуг </a:t>
            </a:r>
            <a:r>
              <a:rPr lang="ru-RU" sz="2000" b="1" dirty="0" smtClean="0"/>
              <a:t>в 2017 году – </a:t>
            </a:r>
            <a:endParaRPr lang="ru-RU" sz="2000" b="1" dirty="0"/>
          </a:p>
          <a:p>
            <a:pPr algn="ctr"/>
            <a:r>
              <a:rPr lang="ru-RU" sz="2400" b="1" dirty="0">
                <a:solidFill>
                  <a:srgbClr val="00B050"/>
                </a:solidFill>
              </a:rPr>
              <a:t>1 </a:t>
            </a:r>
            <a:r>
              <a:rPr lang="ru-RU" sz="2400" b="1" dirty="0" smtClean="0">
                <a:solidFill>
                  <a:srgbClr val="00B050"/>
                </a:solidFill>
              </a:rPr>
              <a:t>044 394 </a:t>
            </a:r>
            <a:r>
              <a:rPr lang="ru-RU" sz="2400" b="1" dirty="0">
                <a:solidFill>
                  <a:srgbClr val="00B050"/>
                </a:solidFill>
              </a:rPr>
              <a:t>млн.тенге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0" y="0"/>
            <a:ext cx="12192000" cy="35858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Показатели рынка медицинских 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услуг в Республике Казахстан</a:t>
            </a: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9448800" y="6362101"/>
            <a:ext cx="2743200" cy="365125"/>
          </a:xfrm>
        </p:spPr>
        <p:txBody>
          <a:bodyPr/>
          <a:lstStyle/>
          <a:p>
            <a:fld id="{8221F68F-C346-4E5B-8C0C-C1DB4B5C22C1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580669" y="5180605"/>
            <a:ext cx="6476214" cy="1077218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  <a:defRPr/>
            </a:pPr>
            <a:r>
              <a:rPr lang="ru-RU" sz="1200" b="1" i="1" dirty="0" smtClean="0">
                <a:latin typeface="Arial" pitchFamily="34" charset="0"/>
                <a:cs typeface="Arial" pitchFamily="34" charset="0"/>
              </a:rPr>
              <a:t>Частные расходы на медицинские услуги с 2014г. по 2017г. выросли на </a:t>
            </a:r>
            <a:r>
              <a:rPr lang="ru-RU" sz="16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76%</a:t>
            </a:r>
            <a:r>
              <a:rPr lang="ru-RU" sz="1200" b="1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171450" indent="-171450">
              <a:buFont typeface="Wingdings" panose="05000000000000000000" pitchFamily="2" charset="2"/>
              <a:buChar char="Ø"/>
              <a:defRPr/>
            </a:pPr>
            <a:r>
              <a:rPr lang="ru-RU" sz="1200" b="1" i="1" dirty="0">
                <a:latin typeface="Arial" pitchFamily="34" charset="0"/>
                <a:cs typeface="Arial" pitchFamily="34" charset="0"/>
              </a:rPr>
              <a:t>Средняя</a:t>
            </a:r>
            <a:r>
              <a:rPr lang="ru-RU" sz="1200" b="1" i="1" dirty="0" smtClean="0">
                <a:latin typeface="Arial" pitchFamily="34" charset="0"/>
                <a:cs typeface="Arial" pitchFamily="34" charset="0"/>
              </a:rPr>
              <a:t> доля гос. организаций в </a:t>
            </a:r>
            <a:r>
              <a:rPr lang="ru-RU" sz="1200" b="1" i="1" dirty="0">
                <a:latin typeface="Arial" pitchFamily="34" charset="0"/>
                <a:cs typeface="Arial" pitchFamily="34" charset="0"/>
              </a:rPr>
              <a:t>общем объеме платных </a:t>
            </a:r>
            <a:r>
              <a:rPr lang="ru-RU" sz="1200" b="1" i="1" dirty="0" smtClean="0">
                <a:latin typeface="Arial" pitchFamily="34" charset="0"/>
                <a:cs typeface="Arial" pitchFamily="34" charset="0"/>
              </a:rPr>
              <a:t>услуг - </a:t>
            </a:r>
            <a:r>
              <a:rPr lang="ru-RU" sz="16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15</a:t>
            </a:r>
            <a:r>
              <a:rPr lang="ru-RU" sz="16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%</a:t>
            </a:r>
            <a:endParaRPr lang="ru-RU" sz="16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  <a:defRPr/>
            </a:pPr>
            <a:r>
              <a:rPr lang="ru-RU" sz="1200" b="1" i="1" dirty="0" smtClean="0">
                <a:latin typeface="Arial" pitchFamily="34" charset="0"/>
                <a:cs typeface="Arial" pitchFamily="34" charset="0"/>
              </a:rPr>
              <a:t>Средняя доля платных услуг в гос. </a:t>
            </a:r>
            <a:r>
              <a:rPr lang="ru-RU" sz="1200" b="1" i="1" dirty="0" smtClean="0">
                <a:latin typeface="Arial" pitchFamily="34" charset="0"/>
                <a:cs typeface="Arial" pitchFamily="34" charset="0"/>
              </a:rPr>
              <a:t>о</a:t>
            </a:r>
            <a:r>
              <a:rPr lang="ru-RU" sz="1200" b="1" i="1" dirty="0" smtClean="0">
                <a:latin typeface="Arial" pitchFamily="34" charset="0"/>
                <a:cs typeface="Arial" pitchFamily="34" charset="0"/>
              </a:rPr>
              <a:t>рганизациях - </a:t>
            </a:r>
            <a:r>
              <a:rPr lang="ru-RU" sz="16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5,8%</a:t>
            </a:r>
          </a:p>
          <a:p>
            <a:pPr marL="171450" indent="-171450">
              <a:buFont typeface="Wingdings" panose="05000000000000000000" pitchFamily="2" charset="2"/>
              <a:buChar char="Ø"/>
              <a:defRPr/>
            </a:pPr>
            <a:r>
              <a:rPr lang="ru-RU" sz="1200" b="1" i="1" dirty="0" smtClean="0">
                <a:latin typeface="Arial" pitchFamily="34" charset="0"/>
                <a:cs typeface="Arial" pitchFamily="34" charset="0"/>
              </a:rPr>
              <a:t>Рост индекса </a:t>
            </a:r>
            <a:r>
              <a:rPr lang="ru-RU" sz="1200" b="1" i="1" dirty="0">
                <a:latin typeface="Arial" pitchFamily="34" charset="0"/>
                <a:cs typeface="Arial" pitchFamily="34" charset="0"/>
              </a:rPr>
              <a:t>потребительских </a:t>
            </a:r>
            <a:r>
              <a:rPr lang="ru-RU" sz="1200" b="1" i="1" dirty="0">
                <a:latin typeface="Arial" pitchFamily="34" charset="0"/>
                <a:cs typeface="Arial" pitchFamily="34" charset="0"/>
              </a:rPr>
              <a:t>цен на </a:t>
            </a:r>
            <a:r>
              <a:rPr lang="ru-RU" sz="1200" b="1" i="1" dirty="0" smtClean="0">
                <a:latin typeface="Arial" pitchFamily="34" charset="0"/>
                <a:cs typeface="Arial" pitchFamily="34" charset="0"/>
              </a:rPr>
              <a:t>медуслуги </a:t>
            </a:r>
            <a:r>
              <a:rPr lang="ru-RU" sz="1200" b="1" i="1" dirty="0">
                <a:latin typeface="Arial" pitchFamily="34" charset="0"/>
                <a:cs typeface="Arial" pitchFamily="34" charset="0"/>
              </a:rPr>
              <a:t>в 2017 г</a:t>
            </a:r>
            <a:r>
              <a:rPr lang="ru-RU" sz="1200" b="1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1200" b="1" i="1" dirty="0">
                <a:latin typeface="Arial" pitchFamily="34" charset="0"/>
                <a:cs typeface="Arial" pitchFamily="34" charset="0"/>
              </a:rPr>
              <a:t>составил </a:t>
            </a:r>
            <a:r>
              <a:rPr lang="ru-RU" sz="16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8,6%** </a:t>
            </a:r>
            <a:endParaRPr lang="ru-RU" sz="16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2075376"/>
            <a:ext cx="12192000" cy="35385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Частные расходы </a:t>
            </a:r>
            <a:r>
              <a:rPr lang="kk-KZ" sz="2000" b="1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на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здравоохранение в динамике за 2014-2017 </a:t>
            </a: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годы*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5811628" y="2733264"/>
            <a:ext cx="6491718" cy="2226489"/>
            <a:chOff x="5811628" y="3267628"/>
            <a:chExt cx="6491718" cy="2226488"/>
          </a:xfrm>
        </p:grpSpPr>
        <p:grpSp>
          <p:nvGrpSpPr>
            <p:cNvPr id="47" name="Группа 46"/>
            <p:cNvGrpSpPr/>
            <p:nvPr/>
          </p:nvGrpSpPr>
          <p:grpSpPr>
            <a:xfrm>
              <a:off x="6999082" y="3267628"/>
              <a:ext cx="5304264" cy="2226488"/>
              <a:chOff x="2603171" y="2576508"/>
              <a:chExt cx="8792617" cy="1787577"/>
            </a:xfrm>
          </p:grpSpPr>
          <p:grpSp>
            <p:nvGrpSpPr>
              <p:cNvPr id="34" name="Группа 33"/>
              <p:cNvGrpSpPr/>
              <p:nvPr/>
            </p:nvGrpSpPr>
            <p:grpSpPr>
              <a:xfrm>
                <a:off x="3107995" y="2576508"/>
                <a:ext cx="8287793" cy="1723078"/>
                <a:chOff x="4058052" y="3269249"/>
                <a:chExt cx="7242818" cy="1374777"/>
              </a:xfrm>
            </p:grpSpPr>
            <p:graphicFrame>
              <p:nvGraphicFramePr>
                <p:cNvPr id="31" name="Диаграмма 30"/>
                <p:cNvGraphicFramePr/>
                <p:nvPr>
                  <p:extLst>
                    <p:ext uri="{D42A27DB-BD31-4B8C-83A1-F6EECF244321}">
                      <p14:modId xmlns:p14="http://schemas.microsoft.com/office/powerpoint/2010/main" val="3679160834"/>
                    </p:ext>
                  </p:extLst>
                </p:nvPr>
              </p:nvGraphicFramePr>
              <p:xfrm>
                <a:off x="6217441" y="3277561"/>
                <a:ext cx="2919573" cy="1366465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3"/>
                </a:graphicData>
              </a:graphic>
            </p:graphicFrame>
            <p:graphicFrame>
              <p:nvGraphicFramePr>
                <p:cNvPr id="30" name="Диаграмма 29"/>
                <p:cNvGraphicFramePr/>
                <p:nvPr>
                  <p:extLst>
                    <p:ext uri="{D42A27DB-BD31-4B8C-83A1-F6EECF244321}">
                      <p14:modId xmlns:p14="http://schemas.microsoft.com/office/powerpoint/2010/main" val="3537571283"/>
                    </p:ext>
                  </p:extLst>
                </p:nvPr>
              </p:nvGraphicFramePr>
              <p:xfrm>
                <a:off x="4058052" y="3277561"/>
                <a:ext cx="2919573" cy="1366465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4"/>
                </a:graphicData>
              </a:graphic>
            </p:graphicFrame>
            <p:graphicFrame>
              <p:nvGraphicFramePr>
                <p:cNvPr id="33" name="Диаграмма 32"/>
                <p:cNvGraphicFramePr/>
                <p:nvPr>
                  <p:extLst>
                    <p:ext uri="{D42A27DB-BD31-4B8C-83A1-F6EECF244321}">
                      <p14:modId xmlns:p14="http://schemas.microsoft.com/office/powerpoint/2010/main" val="1322826860"/>
                    </p:ext>
                  </p:extLst>
                </p:nvPr>
              </p:nvGraphicFramePr>
              <p:xfrm>
                <a:off x="8315013" y="3269249"/>
                <a:ext cx="2985857" cy="1358284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5"/>
                </a:graphicData>
              </a:graphic>
            </p:graphicFrame>
          </p:grpSp>
          <p:pic>
            <p:nvPicPr>
              <p:cNvPr id="2" name="Picture 2"/>
              <p:cNvPicPr>
                <a:picLocks noChangeAspect="1" noChangeArrowheads="1"/>
              </p:cNvPicPr>
              <p:nvPr/>
            </p:nvPicPr>
            <p:blipFill>
              <a:blip r:embed="rId6"/>
              <a:srcRect t="76804"/>
              <a:stretch>
                <a:fillRect/>
              </a:stretch>
            </p:blipFill>
            <p:spPr bwMode="auto">
              <a:xfrm>
                <a:off x="2603171" y="4034520"/>
                <a:ext cx="6943706" cy="3295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graphicFrame>
          <p:nvGraphicFramePr>
            <p:cNvPr id="46" name="Диаграмма 45"/>
            <p:cNvGraphicFramePr/>
            <p:nvPr>
              <p:extLst>
                <p:ext uri="{D42A27DB-BD31-4B8C-83A1-F6EECF244321}">
                  <p14:modId xmlns:p14="http://schemas.microsoft.com/office/powerpoint/2010/main" val="4040938281"/>
                </p:ext>
              </p:extLst>
            </p:nvPr>
          </p:nvGraphicFramePr>
          <p:xfrm>
            <a:off x="5811628" y="3294282"/>
            <a:ext cx="2015383" cy="213317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</p:grpSp>
      <p:grpSp>
        <p:nvGrpSpPr>
          <p:cNvPr id="14" name="Группа 13"/>
          <p:cNvGrpSpPr/>
          <p:nvPr/>
        </p:nvGrpSpPr>
        <p:grpSpPr>
          <a:xfrm>
            <a:off x="-120072" y="2530620"/>
            <a:ext cx="5700740" cy="4084455"/>
            <a:chOff x="0" y="2553340"/>
            <a:chExt cx="5729992" cy="4084455"/>
          </a:xfrm>
        </p:grpSpPr>
        <p:graphicFrame>
          <p:nvGraphicFramePr>
            <p:cNvPr id="32" name="Диаграмма 31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636350712"/>
                </p:ext>
              </p:extLst>
            </p:nvPr>
          </p:nvGraphicFramePr>
          <p:xfrm>
            <a:off x="0" y="2553340"/>
            <a:ext cx="5568976" cy="408445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8"/>
            </a:graphicData>
          </a:graphic>
        </p:graphicFrame>
        <p:sp>
          <p:nvSpPr>
            <p:cNvPr id="39" name="Прямоугольник 38"/>
            <p:cNvSpPr/>
            <p:nvPr/>
          </p:nvSpPr>
          <p:spPr>
            <a:xfrm>
              <a:off x="1760826" y="3412831"/>
              <a:ext cx="76174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b="1" i="1" dirty="0">
                  <a:solidFill>
                    <a:srgbClr val="C00000"/>
                  </a:solidFill>
                  <a:latin typeface="Century Gothic" panose="020B0502020202020204" pitchFamily="34" charset="0"/>
                  <a:cs typeface="Arial" pitchFamily="34" charset="0"/>
                </a:rPr>
                <a:t>456,9</a:t>
              </a:r>
            </a:p>
          </p:txBody>
        </p:sp>
        <p:sp>
          <p:nvSpPr>
            <p:cNvPr id="40" name="Прямоугольник 39"/>
            <p:cNvSpPr/>
            <p:nvPr/>
          </p:nvSpPr>
          <p:spPr>
            <a:xfrm>
              <a:off x="3080490" y="2588687"/>
              <a:ext cx="76174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b="1" i="1" dirty="0">
                  <a:solidFill>
                    <a:srgbClr val="C00000"/>
                  </a:solidFill>
                  <a:latin typeface="Century Gothic" panose="020B0502020202020204" pitchFamily="34" charset="0"/>
                  <a:cs typeface="Arial" pitchFamily="34" charset="0"/>
                </a:rPr>
                <a:t>645,6</a:t>
              </a:r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4396016" y="2694343"/>
              <a:ext cx="76174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b="1" i="1" dirty="0" smtClean="0">
                  <a:solidFill>
                    <a:srgbClr val="C00000"/>
                  </a:solidFill>
                  <a:latin typeface="Century Gothic" panose="020B0502020202020204" pitchFamily="34" charset="0"/>
                  <a:cs typeface="Arial" pitchFamily="34" charset="0"/>
                </a:rPr>
                <a:t>626,8</a:t>
              </a:r>
              <a:endParaRPr lang="ru-RU" b="1" i="1" dirty="0">
                <a:solidFill>
                  <a:srgbClr val="C00000"/>
                </a:solidFill>
                <a:latin typeface="Century Gothic" panose="020B0502020202020204" pitchFamily="34" charset="0"/>
                <a:cs typeface="Arial" pitchFamily="34" charset="0"/>
              </a:endParaRPr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5260098" y="3512856"/>
              <a:ext cx="452062" cy="246579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050" b="1" dirty="0" smtClean="0">
                  <a:solidFill>
                    <a:srgbClr val="C00000"/>
                  </a:solidFill>
                  <a:latin typeface="Century Gothic" panose="020B0502020202020204" pitchFamily="34" charset="0"/>
                  <a:cs typeface="Arial" pitchFamily="34" charset="0"/>
                </a:rPr>
                <a:t>44%</a:t>
              </a:r>
              <a:endParaRPr lang="ru-RU" sz="1050" b="1" dirty="0">
                <a:solidFill>
                  <a:srgbClr val="C00000"/>
                </a:solidFill>
                <a:latin typeface="Century Gothic" panose="020B0502020202020204" pitchFamily="34" charset="0"/>
                <a:cs typeface="Arial" pitchFamily="34" charset="0"/>
              </a:endParaRPr>
            </a:p>
          </p:txBody>
        </p:sp>
        <p:sp>
          <p:nvSpPr>
            <p:cNvPr id="48" name="Прямоугольник 47"/>
            <p:cNvSpPr/>
            <p:nvPr/>
          </p:nvSpPr>
          <p:spPr>
            <a:xfrm>
              <a:off x="432052" y="3961353"/>
              <a:ext cx="76174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b="1" i="1" dirty="0">
                  <a:solidFill>
                    <a:srgbClr val="C00000"/>
                  </a:solidFill>
                  <a:latin typeface="Century Gothic" panose="020B0502020202020204" pitchFamily="34" charset="0"/>
                  <a:cs typeface="Arial" pitchFamily="34" charset="0"/>
                </a:rPr>
                <a:t>332,2</a:t>
              </a:r>
            </a:p>
          </p:txBody>
        </p:sp>
        <p:sp>
          <p:nvSpPr>
            <p:cNvPr id="49" name="Прямоугольник 48"/>
            <p:cNvSpPr/>
            <p:nvPr/>
          </p:nvSpPr>
          <p:spPr>
            <a:xfrm>
              <a:off x="510497" y="2611837"/>
              <a:ext cx="110209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2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м</a:t>
              </a:r>
              <a:r>
                <a:rPr lang="ru-RU" sz="1200" b="1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лрд тенге</a:t>
              </a:r>
              <a:endParaRPr lang="ru-RU" sz="12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Правая фигурная скобка 6"/>
            <p:cNvSpPr/>
            <p:nvPr/>
          </p:nvSpPr>
          <p:spPr>
            <a:xfrm>
              <a:off x="1193794" y="4400135"/>
              <a:ext cx="148873" cy="594343"/>
            </a:xfrm>
            <a:prstGeom prst="rightBrace">
              <a:avLst/>
            </a:prstGeom>
            <a:ln w="19050" cap="rnd">
              <a:solidFill>
                <a:srgbClr val="C0000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Правая фигурная скобка 50"/>
            <p:cNvSpPr/>
            <p:nvPr/>
          </p:nvSpPr>
          <p:spPr>
            <a:xfrm>
              <a:off x="1193801" y="5049275"/>
              <a:ext cx="160441" cy="784947"/>
            </a:xfrm>
            <a:prstGeom prst="rightBrace">
              <a:avLst/>
            </a:prstGeom>
            <a:ln w="19050" cap="rnd">
              <a:solidFill>
                <a:srgbClr val="C0000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Правая фигурная скобка 51"/>
            <p:cNvSpPr/>
            <p:nvPr/>
          </p:nvSpPr>
          <p:spPr>
            <a:xfrm>
              <a:off x="2540095" y="3773608"/>
              <a:ext cx="127451" cy="861673"/>
            </a:xfrm>
            <a:prstGeom prst="rightBrace">
              <a:avLst/>
            </a:prstGeom>
            <a:ln w="19050" cap="rnd">
              <a:solidFill>
                <a:srgbClr val="C0000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Правая фигурная скобка 52"/>
            <p:cNvSpPr/>
            <p:nvPr/>
          </p:nvSpPr>
          <p:spPr>
            <a:xfrm>
              <a:off x="2538829" y="4704732"/>
              <a:ext cx="122639" cy="1129490"/>
            </a:xfrm>
            <a:prstGeom prst="rightBrace">
              <a:avLst/>
            </a:prstGeom>
            <a:ln w="19050" cap="rnd">
              <a:solidFill>
                <a:srgbClr val="C0000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Правая фигурная скобка 53"/>
            <p:cNvSpPr/>
            <p:nvPr/>
          </p:nvSpPr>
          <p:spPr>
            <a:xfrm>
              <a:off x="3859607" y="2936735"/>
              <a:ext cx="165810" cy="1079424"/>
            </a:xfrm>
            <a:prstGeom prst="rightBrace">
              <a:avLst/>
            </a:prstGeom>
            <a:ln w="19050" cap="rnd">
              <a:solidFill>
                <a:srgbClr val="C0000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Правая фигурная скобка 54"/>
            <p:cNvSpPr/>
            <p:nvPr/>
          </p:nvSpPr>
          <p:spPr>
            <a:xfrm>
              <a:off x="3859605" y="4062552"/>
              <a:ext cx="175425" cy="1769925"/>
            </a:xfrm>
            <a:prstGeom prst="rightBrace">
              <a:avLst/>
            </a:prstGeom>
            <a:ln w="19050" cap="rnd">
              <a:solidFill>
                <a:srgbClr val="C0000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Правая фигурная скобка 55"/>
            <p:cNvSpPr/>
            <p:nvPr/>
          </p:nvSpPr>
          <p:spPr>
            <a:xfrm>
              <a:off x="5186859" y="4330684"/>
              <a:ext cx="123304" cy="1501793"/>
            </a:xfrm>
            <a:prstGeom prst="rightBrace">
              <a:avLst/>
            </a:prstGeom>
            <a:ln w="19050" cap="rnd">
              <a:solidFill>
                <a:srgbClr val="C0000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Правая фигурная скобка 56"/>
            <p:cNvSpPr/>
            <p:nvPr/>
          </p:nvSpPr>
          <p:spPr>
            <a:xfrm>
              <a:off x="5189172" y="3019852"/>
              <a:ext cx="120991" cy="1254554"/>
            </a:xfrm>
            <a:prstGeom prst="rightBrace">
              <a:avLst/>
            </a:prstGeom>
            <a:ln w="19050" cap="rnd">
              <a:solidFill>
                <a:srgbClr val="C0000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Прямоугольник 57"/>
            <p:cNvSpPr/>
            <p:nvPr/>
          </p:nvSpPr>
          <p:spPr>
            <a:xfrm>
              <a:off x="5277930" y="4959052"/>
              <a:ext cx="452062" cy="246579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050" b="1" dirty="0" smtClean="0">
                  <a:solidFill>
                    <a:srgbClr val="C00000"/>
                  </a:solidFill>
                  <a:latin typeface="Century Gothic" panose="020B0502020202020204" pitchFamily="34" charset="0"/>
                  <a:cs typeface="Arial" pitchFamily="34" charset="0"/>
                </a:rPr>
                <a:t>56%</a:t>
              </a:r>
              <a:endParaRPr lang="ru-RU" sz="1050" b="1" dirty="0">
                <a:solidFill>
                  <a:srgbClr val="C00000"/>
                </a:solidFill>
                <a:latin typeface="Century Gothic" panose="020B0502020202020204" pitchFamily="34" charset="0"/>
                <a:cs typeface="Arial" pitchFamily="34" charset="0"/>
              </a:endParaRPr>
            </a:p>
          </p:txBody>
        </p:sp>
        <p:sp>
          <p:nvSpPr>
            <p:cNvPr id="59" name="Прямоугольник 58"/>
            <p:cNvSpPr/>
            <p:nvPr/>
          </p:nvSpPr>
          <p:spPr>
            <a:xfrm>
              <a:off x="3984686" y="3341480"/>
              <a:ext cx="452062" cy="246579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050" b="1" dirty="0" smtClean="0">
                  <a:solidFill>
                    <a:srgbClr val="C00000"/>
                  </a:solidFill>
                  <a:latin typeface="Century Gothic" panose="020B0502020202020204" pitchFamily="34" charset="0"/>
                  <a:cs typeface="Arial" pitchFamily="34" charset="0"/>
                </a:rPr>
                <a:t>37%</a:t>
              </a:r>
              <a:endParaRPr lang="ru-RU" sz="1050" b="1" dirty="0">
                <a:solidFill>
                  <a:srgbClr val="C00000"/>
                </a:solidFill>
                <a:latin typeface="Century Gothic" panose="020B0502020202020204" pitchFamily="34" charset="0"/>
                <a:cs typeface="Arial" pitchFamily="34" charset="0"/>
              </a:endParaRPr>
            </a:p>
          </p:txBody>
        </p:sp>
        <p:sp>
          <p:nvSpPr>
            <p:cNvPr id="60" name="Прямоугольник 59"/>
            <p:cNvSpPr/>
            <p:nvPr/>
          </p:nvSpPr>
          <p:spPr>
            <a:xfrm>
              <a:off x="4006377" y="4815341"/>
              <a:ext cx="452062" cy="246579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050" b="1" dirty="0">
                  <a:solidFill>
                    <a:srgbClr val="C00000"/>
                  </a:solidFill>
                  <a:latin typeface="Century Gothic" panose="020B0502020202020204" pitchFamily="34" charset="0"/>
                  <a:cs typeface="Arial" pitchFamily="34" charset="0"/>
                </a:rPr>
                <a:t>6</a:t>
              </a:r>
              <a:r>
                <a:rPr lang="ru-RU" sz="1050" b="1" dirty="0" smtClean="0">
                  <a:solidFill>
                    <a:srgbClr val="C00000"/>
                  </a:solidFill>
                  <a:latin typeface="Century Gothic" panose="020B0502020202020204" pitchFamily="34" charset="0"/>
                  <a:cs typeface="Arial" pitchFamily="34" charset="0"/>
                </a:rPr>
                <a:t>3%</a:t>
              </a:r>
              <a:endParaRPr lang="ru-RU" sz="1050" b="1" dirty="0">
                <a:solidFill>
                  <a:srgbClr val="C00000"/>
                </a:solidFill>
                <a:latin typeface="Century Gothic" panose="020B0502020202020204" pitchFamily="34" charset="0"/>
                <a:cs typeface="Arial" pitchFamily="34" charset="0"/>
              </a:endParaRPr>
            </a:p>
          </p:txBody>
        </p:sp>
        <p:sp>
          <p:nvSpPr>
            <p:cNvPr id="61" name="Прямоугольник 60"/>
            <p:cNvSpPr/>
            <p:nvPr/>
          </p:nvSpPr>
          <p:spPr>
            <a:xfrm>
              <a:off x="2620050" y="4081154"/>
              <a:ext cx="452062" cy="246579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050" b="1" dirty="0" smtClean="0">
                  <a:solidFill>
                    <a:srgbClr val="C00000"/>
                  </a:solidFill>
                  <a:latin typeface="Century Gothic" panose="020B0502020202020204" pitchFamily="34" charset="0"/>
                  <a:cs typeface="Arial" pitchFamily="34" charset="0"/>
                </a:rPr>
                <a:t>42%</a:t>
              </a:r>
              <a:endParaRPr lang="ru-RU" sz="1050" b="1" dirty="0">
                <a:solidFill>
                  <a:srgbClr val="C00000"/>
                </a:solidFill>
                <a:latin typeface="Century Gothic" panose="020B0502020202020204" pitchFamily="34" charset="0"/>
                <a:cs typeface="Arial" pitchFamily="34" charset="0"/>
              </a:endParaRPr>
            </a:p>
          </p:txBody>
        </p:sp>
        <p:sp>
          <p:nvSpPr>
            <p:cNvPr id="62" name="Прямоугольник 61"/>
            <p:cNvSpPr/>
            <p:nvPr/>
          </p:nvSpPr>
          <p:spPr>
            <a:xfrm>
              <a:off x="2620050" y="5146187"/>
              <a:ext cx="452062" cy="246579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050" b="1" dirty="0" smtClean="0">
                  <a:solidFill>
                    <a:srgbClr val="C00000"/>
                  </a:solidFill>
                  <a:latin typeface="Century Gothic" panose="020B0502020202020204" pitchFamily="34" charset="0"/>
                  <a:cs typeface="Arial" pitchFamily="34" charset="0"/>
                </a:rPr>
                <a:t>58%</a:t>
              </a:r>
              <a:endParaRPr lang="ru-RU" sz="1050" b="1" dirty="0">
                <a:solidFill>
                  <a:srgbClr val="C00000"/>
                </a:solidFill>
                <a:latin typeface="Century Gothic" panose="020B0502020202020204" pitchFamily="34" charset="0"/>
                <a:cs typeface="Arial" pitchFamily="34" charset="0"/>
              </a:endParaRPr>
            </a:p>
          </p:txBody>
        </p:sp>
        <p:sp>
          <p:nvSpPr>
            <p:cNvPr id="63" name="Прямоугольник 62"/>
            <p:cNvSpPr/>
            <p:nvPr/>
          </p:nvSpPr>
          <p:spPr>
            <a:xfrm>
              <a:off x="1295751" y="4574016"/>
              <a:ext cx="452062" cy="246579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050" b="1" dirty="0" smtClean="0">
                  <a:solidFill>
                    <a:srgbClr val="C00000"/>
                  </a:solidFill>
                  <a:latin typeface="Century Gothic" panose="020B0502020202020204" pitchFamily="34" charset="0"/>
                  <a:cs typeface="Arial" pitchFamily="34" charset="0"/>
                </a:rPr>
                <a:t>46%</a:t>
              </a:r>
              <a:endParaRPr lang="ru-RU" sz="1050" b="1" dirty="0">
                <a:solidFill>
                  <a:srgbClr val="C00000"/>
                </a:solidFill>
                <a:latin typeface="Century Gothic" panose="020B0502020202020204" pitchFamily="34" charset="0"/>
                <a:cs typeface="Arial" pitchFamily="34" charset="0"/>
              </a:endParaRPr>
            </a:p>
          </p:txBody>
        </p:sp>
        <p:sp>
          <p:nvSpPr>
            <p:cNvPr id="64" name="Прямоугольник 63"/>
            <p:cNvSpPr/>
            <p:nvPr/>
          </p:nvSpPr>
          <p:spPr>
            <a:xfrm>
              <a:off x="1315517" y="5308851"/>
              <a:ext cx="452062" cy="246579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050" b="1" dirty="0">
                  <a:solidFill>
                    <a:srgbClr val="C00000"/>
                  </a:solidFill>
                  <a:latin typeface="Century Gothic" panose="020B0502020202020204" pitchFamily="34" charset="0"/>
                  <a:cs typeface="Arial" pitchFamily="34" charset="0"/>
                </a:rPr>
                <a:t>5</a:t>
              </a:r>
              <a:r>
                <a:rPr lang="ru-RU" sz="1050" b="1" dirty="0" smtClean="0">
                  <a:solidFill>
                    <a:srgbClr val="C00000"/>
                  </a:solidFill>
                  <a:latin typeface="Century Gothic" panose="020B0502020202020204" pitchFamily="34" charset="0"/>
                  <a:cs typeface="Arial" pitchFamily="34" charset="0"/>
                </a:rPr>
                <a:t>4%</a:t>
              </a:r>
              <a:endParaRPr lang="ru-RU" sz="1050" b="1" dirty="0">
                <a:solidFill>
                  <a:srgbClr val="C00000"/>
                </a:solidFill>
                <a:latin typeface="Century Gothic" panose="020B0502020202020204" pitchFamily="34" charset="0"/>
                <a:cs typeface="Arial" pitchFamily="34" charset="0"/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432619" y="358588"/>
            <a:ext cx="6194424" cy="2226055"/>
            <a:chOff x="432619" y="358588"/>
            <a:chExt cx="6194424" cy="2226055"/>
          </a:xfrm>
        </p:grpSpPr>
        <p:grpSp>
          <p:nvGrpSpPr>
            <p:cNvPr id="45" name="Группа 44"/>
            <p:cNvGrpSpPr/>
            <p:nvPr/>
          </p:nvGrpSpPr>
          <p:grpSpPr>
            <a:xfrm>
              <a:off x="432619" y="358588"/>
              <a:ext cx="6194424" cy="2226055"/>
              <a:chOff x="432619" y="358588"/>
              <a:chExt cx="5874590" cy="2226055"/>
            </a:xfrm>
          </p:grpSpPr>
          <p:grpSp>
            <p:nvGrpSpPr>
              <p:cNvPr id="22" name="Группа 21"/>
              <p:cNvGrpSpPr/>
              <p:nvPr/>
            </p:nvGrpSpPr>
            <p:grpSpPr>
              <a:xfrm>
                <a:off x="432619" y="358588"/>
                <a:ext cx="5874590" cy="2226055"/>
                <a:chOff x="4914271" y="438750"/>
                <a:chExt cx="5904393" cy="2315161"/>
              </a:xfrm>
            </p:grpSpPr>
            <p:graphicFrame>
              <p:nvGraphicFramePr>
                <p:cNvPr id="4" name="Диаграмма 3"/>
                <p:cNvGraphicFramePr/>
                <p:nvPr>
                  <p:extLst>
                    <p:ext uri="{D42A27DB-BD31-4B8C-83A1-F6EECF244321}">
                      <p14:modId xmlns:p14="http://schemas.microsoft.com/office/powerpoint/2010/main" val="4284319922"/>
                    </p:ext>
                  </p:extLst>
                </p:nvPr>
              </p:nvGraphicFramePr>
              <p:xfrm>
                <a:off x="4914271" y="438750"/>
                <a:ext cx="5904393" cy="2315161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9"/>
                </a:graphicData>
              </a:graphic>
            </p:graphicFrame>
            <p:sp>
              <p:nvSpPr>
                <p:cNvPr id="9" name="Прямоугольник 8"/>
                <p:cNvSpPr/>
                <p:nvPr/>
              </p:nvSpPr>
              <p:spPr>
                <a:xfrm>
                  <a:off x="9457832" y="568727"/>
                  <a:ext cx="1011019" cy="28808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ru-RU" sz="1200" b="1" i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млн тенге</a:t>
                  </a:r>
                </a:p>
              </p:txBody>
            </p:sp>
          </p:grpSp>
          <p:sp>
            <p:nvSpPr>
              <p:cNvPr id="42" name="Прямоугольник 41"/>
              <p:cNvSpPr/>
              <p:nvPr/>
            </p:nvSpPr>
            <p:spPr>
              <a:xfrm>
                <a:off x="3854523" y="1286138"/>
                <a:ext cx="59182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600" b="1" dirty="0">
                    <a:solidFill>
                      <a:schemeClr val="bg1"/>
                    </a:solidFill>
                    <a:latin typeface="Century Gothic" panose="020B0502020202020204" pitchFamily="34" charset="0"/>
                    <a:cs typeface="Arial" pitchFamily="34" charset="0"/>
                  </a:rPr>
                  <a:t>74%</a:t>
                </a:r>
              </a:p>
            </p:txBody>
          </p:sp>
          <p:sp>
            <p:nvSpPr>
              <p:cNvPr id="43" name="Прямоугольник 42"/>
              <p:cNvSpPr/>
              <p:nvPr/>
            </p:nvSpPr>
            <p:spPr>
              <a:xfrm>
                <a:off x="3226090" y="702223"/>
                <a:ext cx="54053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400" b="1" dirty="0" smtClean="0">
                    <a:solidFill>
                      <a:schemeClr val="bg1"/>
                    </a:solidFill>
                    <a:latin typeface="Century Gothic" panose="020B0502020202020204" pitchFamily="34" charset="0"/>
                    <a:cs typeface="Arial" pitchFamily="34" charset="0"/>
                  </a:rPr>
                  <a:t>22%</a:t>
                </a:r>
                <a:endParaRPr lang="ru-RU" sz="1400" b="1" dirty="0">
                  <a:solidFill>
                    <a:schemeClr val="bg1"/>
                  </a:solidFill>
                  <a:latin typeface="Century Gothic" panose="020B0502020202020204" pitchFamily="34" charset="0"/>
                  <a:cs typeface="Arial" pitchFamily="34" charset="0"/>
                </a:endParaRPr>
              </a:p>
            </p:txBody>
          </p:sp>
          <p:sp>
            <p:nvSpPr>
              <p:cNvPr id="44" name="Прямоугольник 43"/>
              <p:cNvSpPr/>
              <p:nvPr/>
            </p:nvSpPr>
            <p:spPr>
              <a:xfrm>
                <a:off x="2911791" y="992697"/>
                <a:ext cx="404278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200" b="1" dirty="0" smtClean="0">
                    <a:solidFill>
                      <a:schemeClr val="bg1"/>
                    </a:solidFill>
                    <a:latin typeface="Century Gothic" panose="020B0502020202020204" pitchFamily="34" charset="0"/>
                    <a:cs typeface="Arial" pitchFamily="34" charset="0"/>
                  </a:rPr>
                  <a:t>4%</a:t>
                </a:r>
                <a:endParaRPr lang="ru-RU" sz="1200" b="1" dirty="0">
                  <a:solidFill>
                    <a:schemeClr val="bg1"/>
                  </a:solidFill>
                  <a:latin typeface="Century Gothic" panose="020B0502020202020204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611631" y="678467"/>
              <a:ext cx="180712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100" b="1" dirty="0">
                  <a:latin typeface="Arial" panose="020B0604020202020204" pitchFamily="34" charset="0"/>
                  <a:cs typeface="Arial" panose="020B0604020202020204" pitchFamily="34" charset="0"/>
                </a:rPr>
                <a:t>в</a:t>
              </a:r>
              <a:r>
                <a:rPr lang="ru-RU" sz="11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частных и гос. МО</a:t>
              </a:r>
              <a:endParaRPr lang="ru-RU" sz="11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5826145" y="6462172"/>
            <a:ext cx="7770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*</a:t>
            </a:r>
            <a:r>
              <a:rPr lang="ru-RU" sz="1200" i="1" dirty="0" smtClean="0"/>
              <a:t>По данным Национальных Счетов Здравоохранения за 2017 год    **По данным КС МНЭ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44931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" y="-1486"/>
            <a:ext cx="12192000" cy="579114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Сравнительный анализ цен на наиболее востребованные услуги  </a:t>
            </a: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в 2018 году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295422" y="-188536"/>
            <a:ext cx="11683391" cy="6817342"/>
            <a:chOff x="616473" y="-253221"/>
            <a:chExt cx="10984401" cy="6996922"/>
          </a:xfrm>
        </p:grpSpPr>
        <p:graphicFrame>
          <p:nvGraphicFramePr>
            <p:cNvPr id="13" name="Диаграмма 1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25388887"/>
                </p:ext>
              </p:extLst>
            </p:nvPr>
          </p:nvGraphicFramePr>
          <p:xfrm>
            <a:off x="616473" y="-253221"/>
            <a:ext cx="10984401" cy="699692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cxnSp>
          <p:nvCxnSpPr>
            <p:cNvPr id="14" name="Прямая соединительная линия 13"/>
            <p:cNvCxnSpPr/>
            <p:nvPr/>
          </p:nvCxnSpPr>
          <p:spPr>
            <a:xfrm flipH="1">
              <a:off x="1313635" y="2543519"/>
              <a:ext cx="301" cy="1542707"/>
            </a:xfrm>
            <a:prstGeom prst="line">
              <a:avLst/>
            </a:prstGeom>
            <a:ln w="28575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 flipH="1">
              <a:off x="2377174" y="2529979"/>
              <a:ext cx="1447" cy="1556247"/>
            </a:xfrm>
            <a:prstGeom prst="line">
              <a:avLst/>
            </a:prstGeom>
            <a:ln w="28575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flipH="1">
              <a:off x="3440712" y="2934686"/>
              <a:ext cx="6511" cy="1180566"/>
            </a:xfrm>
            <a:prstGeom prst="line">
              <a:avLst/>
            </a:prstGeom>
            <a:ln w="28575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4514996" y="2895606"/>
              <a:ext cx="4529" cy="1276531"/>
            </a:xfrm>
            <a:prstGeom prst="line">
              <a:avLst/>
            </a:prstGeom>
            <a:ln w="28575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5574035" y="2702103"/>
              <a:ext cx="2617" cy="1384123"/>
            </a:xfrm>
            <a:prstGeom prst="line">
              <a:avLst/>
            </a:prstGeom>
            <a:ln w="28575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flipH="1">
              <a:off x="6631328" y="2578349"/>
              <a:ext cx="7318" cy="1251331"/>
            </a:xfrm>
            <a:prstGeom prst="line">
              <a:avLst/>
            </a:prstGeom>
            <a:ln w="28575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flipH="1">
              <a:off x="7686004" y="2137760"/>
              <a:ext cx="6098" cy="1691920"/>
            </a:xfrm>
            <a:prstGeom prst="line">
              <a:avLst/>
            </a:prstGeom>
            <a:ln w="28575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8755542" y="1677066"/>
              <a:ext cx="2863" cy="1257621"/>
            </a:xfrm>
            <a:prstGeom prst="line">
              <a:avLst/>
            </a:prstGeom>
            <a:ln w="28575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flipH="1">
              <a:off x="10885482" y="796312"/>
              <a:ext cx="2900" cy="1156395"/>
            </a:xfrm>
            <a:prstGeom prst="line">
              <a:avLst/>
            </a:prstGeom>
            <a:ln w="28575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9823277" y="1773329"/>
              <a:ext cx="7529" cy="542222"/>
            </a:xfrm>
            <a:prstGeom prst="line">
              <a:avLst/>
            </a:prstGeom>
            <a:ln w="28575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Прямоугольник 24"/>
          <p:cNvSpPr/>
          <p:nvPr/>
        </p:nvSpPr>
        <p:spPr>
          <a:xfrm>
            <a:off x="588554" y="696741"/>
            <a:ext cx="6529697" cy="1015663"/>
          </a:xfrm>
          <a:prstGeom prst="rect">
            <a:avLst/>
          </a:prstGeom>
          <a:ln w="19050">
            <a:solidFill>
              <a:srgbClr val="C0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Цены на платные услуги в частном секторе в среднем выше:</a:t>
            </a:r>
          </a:p>
          <a:p>
            <a:pPr marL="171450" indent="360363">
              <a:buFont typeface="Wingdings" panose="05000000000000000000" pitchFamily="2" charset="2"/>
              <a:buChar char="Ø"/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тарифа ГОБМП в 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4,5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раза</a:t>
            </a:r>
          </a:p>
          <a:p>
            <a:pPr marL="171450" indent="360363">
              <a:buFont typeface="Wingdings" panose="05000000000000000000" pitchFamily="2" charset="2"/>
              <a:buChar char="Ø"/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цен на платные услуги в государственных организациях в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раза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Номер слайда 9"/>
          <p:cNvSpPr txBox="1">
            <a:spLocks/>
          </p:cNvSpPr>
          <p:nvPr/>
        </p:nvSpPr>
        <p:spPr>
          <a:xfrm>
            <a:off x="9402620" y="6362101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2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3304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" name="Содержимое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8422831"/>
              </p:ext>
            </p:extLst>
          </p:nvPr>
        </p:nvGraphicFramePr>
        <p:xfrm>
          <a:off x="4095767" y="516656"/>
          <a:ext cx="3876325" cy="2740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4" name="Заголовок 1"/>
          <p:cNvSpPr>
            <a:spLocks noGrp="1"/>
          </p:cNvSpPr>
          <p:nvPr>
            <p:ph type="ctrTitle"/>
          </p:nvPr>
        </p:nvSpPr>
        <p:spPr>
          <a:xfrm>
            <a:off x="0" y="-2493"/>
            <a:ext cx="12191999" cy="375182"/>
          </a:xfr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Формирование цен на медицинские услуги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451799" y="6510485"/>
            <a:ext cx="2743200" cy="365125"/>
          </a:xfrm>
        </p:spPr>
        <p:txBody>
          <a:bodyPr/>
          <a:lstStyle/>
          <a:p>
            <a:fld id="{8221F68F-C346-4E5B-8C0C-C1DB4B5C22C1}" type="slidenum">
              <a:rPr lang="ru-RU" smtClean="0"/>
              <a:pPr/>
              <a:t>4</a:t>
            </a:fld>
            <a:endParaRPr lang="ru-RU" dirty="0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3909271" y="404113"/>
            <a:ext cx="13672" cy="6461108"/>
          </a:xfrm>
          <a:prstGeom prst="line">
            <a:avLst/>
          </a:prstGeom>
          <a:ln w="34925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4092873" y="3015878"/>
            <a:ext cx="1704362" cy="48918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1">
            <a:schemeClr val="accent5">
              <a:tint val="99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0" name="Прямоугольник 39"/>
          <p:cNvSpPr/>
          <p:nvPr/>
        </p:nvSpPr>
        <p:spPr>
          <a:xfrm>
            <a:off x="5929557" y="3007617"/>
            <a:ext cx="1743869" cy="50649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1">
            <a:schemeClr val="accent5">
              <a:tint val="8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1" name="Плюс 40"/>
          <p:cNvSpPr/>
          <p:nvPr/>
        </p:nvSpPr>
        <p:spPr>
          <a:xfrm>
            <a:off x="6541475" y="2757367"/>
            <a:ext cx="434052" cy="370020"/>
          </a:xfrm>
          <a:prstGeom prst="mathPlus">
            <a:avLst>
              <a:gd name="adj1" fmla="val 15537"/>
            </a:avLst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/>
          </a:p>
        </p:txBody>
      </p:sp>
      <p:sp>
        <p:nvSpPr>
          <p:cNvPr id="38" name="Плюс 37"/>
          <p:cNvSpPr/>
          <p:nvPr/>
        </p:nvSpPr>
        <p:spPr>
          <a:xfrm>
            <a:off x="4776738" y="2757367"/>
            <a:ext cx="434052" cy="370020"/>
          </a:xfrm>
          <a:prstGeom prst="mathPlus">
            <a:avLst>
              <a:gd name="adj1" fmla="val 15537"/>
            </a:avLst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/>
          </a:p>
        </p:txBody>
      </p:sp>
      <p:sp>
        <p:nvSpPr>
          <p:cNvPr id="42" name="Скругленный прямоугольник 4"/>
          <p:cNvSpPr/>
          <p:nvPr/>
        </p:nvSpPr>
        <p:spPr>
          <a:xfrm>
            <a:off x="4053117" y="3090316"/>
            <a:ext cx="1861292" cy="38099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300" b="1" kern="1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Износ ОС и НМА</a:t>
            </a:r>
            <a:endParaRPr lang="ru-RU" sz="1300" b="1" kern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5978134" y="3141274"/>
            <a:ext cx="1695292" cy="272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3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Рентабельность*</a:t>
            </a:r>
            <a:endParaRPr lang="ru-RU" sz="13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8226429" y="3012889"/>
            <a:ext cx="1779332" cy="48918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1">
            <a:schemeClr val="accent5">
              <a:tint val="99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5" name="Прямоугольник 44"/>
          <p:cNvSpPr/>
          <p:nvPr/>
        </p:nvSpPr>
        <p:spPr>
          <a:xfrm>
            <a:off x="10077181" y="3004628"/>
            <a:ext cx="1743869" cy="50649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1">
            <a:schemeClr val="accent5">
              <a:tint val="8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6" name="Плюс 45"/>
          <p:cNvSpPr/>
          <p:nvPr/>
        </p:nvSpPr>
        <p:spPr>
          <a:xfrm>
            <a:off x="10703167" y="2764079"/>
            <a:ext cx="434052" cy="370020"/>
          </a:xfrm>
          <a:prstGeom prst="mathPlus">
            <a:avLst>
              <a:gd name="adj1" fmla="val 15537"/>
            </a:avLst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/>
          </a:p>
        </p:txBody>
      </p:sp>
      <p:sp>
        <p:nvSpPr>
          <p:cNvPr id="47" name="Плюс 46"/>
          <p:cNvSpPr/>
          <p:nvPr/>
        </p:nvSpPr>
        <p:spPr>
          <a:xfrm>
            <a:off x="8903001" y="2750011"/>
            <a:ext cx="434052" cy="370020"/>
          </a:xfrm>
          <a:prstGeom prst="mathPlus">
            <a:avLst>
              <a:gd name="adj1" fmla="val 15537"/>
            </a:avLst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/>
          </a:p>
        </p:txBody>
      </p:sp>
      <p:sp>
        <p:nvSpPr>
          <p:cNvPr id="49" name="Скругленный прямоугольник 4"/>
          <p:cNvSpPr/>
          <p:nvPr/>
        </p:nvSpPr>
        <p:spPr>
          <a:xfrm>
            <a:off x="8144469" y="3087327"/>
            <a:ext cx="1861292" cy="38099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300" b="1" kern="1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Возврат инвестиций</a:t>
            </a:r>
            <a:endParaRPr lang="ru-RU" sz="1300" b="1" kern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10111690" y="3138285"/>
            <a:ext cx="1695292" cy="272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3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Рентабельность*</a:t>
            </a:r>
            <a:endParaRPr lang="ru-RU" sz="13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4106154" y="3711507"/>
            <a:ext cx="3580553" cy="861774"/>
          </a:xfrm>
          <a:prstGeom prst="rect">
            <a:avLst/>
          </a:prstGeom>
          <a:ln w="19050"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Размер рентабельности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составляет </a:t>
            </a:r>
          </a:p>
          <a:p>
            <a:pPr algn="ctr"/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 50%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от себестоимости услуги</a:t>
            </a:r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</a:t>
            </a:r>
            <a:endParaRPr lang="ru-RU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8239709" y="3706800"/>
            <a:ext cx="3689693" cy="892552"/>
          </a:xfrm>
          <a:prstGeom prst="rect">
            <a:avLst/>
          </a:prstGeom>
          <a:ln w="19050"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Размер рентабельности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составляет </a:t>
            </a:r>
          </a:p>
          <a:p>
            <a:pPr algn="ctr"/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 150%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от себестоимости услуги</a:t>
            </a:r>
          </a:p>
          <a:p>
            <a:pPr algn="ctr"/>
            <a:r>
              <a:rPr lang="ru-RU" sz="1400" dirty="0" smtClean="0">
                <a:latin typeface="Arial" pitchFamily="34" charset="0"/>
                <a:cs typeface="Arial" pitchFamily="34" charset="0"/>
              </a:rPr>
              <a:t>и зависит от уровня спроса на услугу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274625" y="4851919"/>
            <a:ext cx="347341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100" b="1" dirty="0" smtClean="0">
              <a:latin typeface="Arial Black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Оплата 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труда </a:t>
            </a:r>
            <a: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работников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Закуп ЛС и ИМН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Закуп прочих </a:t>
            </a:r>
            <a: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товаров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Приобретение офисного инвентаря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Аренда жилья для сотрудников</a:t>
            </a:r>
            <a:endParaRPr lang="ru-RU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100" dirty="0"/>
          </a:p>
          <a:p>
            <a:pPr lvl="0"/>
            <a:endParaRPr lang="ru-RU" sz="1100" dirty="0"/>
          </a:p>
        </p:txBody>
      </p:sp>
      <p:sp>
        <p:nvSpPr>
          <p:cNvPr id="60" name="TextBox 59"/>
          <p:cNvSpPr txBox="1"/>
          <p:nvPr/>
        </p:nvSpPr>
        <p:spPr>
          <a:xfrm>
            <a:off x="8171267" y="4712468"/>
            <a:ext cx="4070447" cy="2877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200" b="1" dirty="0" smtClean="0">
              <a:latin typeface="Arial Black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Оплата 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труда работников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Закуп ЛС и ИМН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Закуп прочих товаров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Приобретение офисного </a:t>
            </a:r>
            <a: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инвентаря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Инвестиции в развитие и расширение бизнеса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Закуп </a:t>
            </a:r>
            <a:r>
              <a:rPr lang="ru-RU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медицинского </a:t>
            </a:r>
            <a:r>
              <a:rPr lang="ru-RU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оборудования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Аренда помещения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Возврат </a:t>
            </a:r>
            <a:r>
              <a:rPr lang="ru-RU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заемных </a:t>
            </a:r>
            <a:r>
              <a:rPr lang="ru-RU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средств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Выплата дивидендов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Реклама</a:t>
            </a:r>
            <a:r>
              <a:rPr lang="ru-RU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продвижение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Маркетинговые </a:t>
            </a:r>
            <a:r>
              <a:rPr lang="ru-RU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исследования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endParaRPr lang="ru-RU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200" dirty="0"/>
          </a:p>
          <a:p>
            <a:pPr lvl="0"/>
            <a:endParaRPr lang="ru-RU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-56272" y="5178860"/>
            <a:ext cx="33481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Arial Black" pitchFamily="34" charset="0"/>
              </a:rPr>
              <a:t>Распределение дохода </a:t>
            </a:r>
          </a:p>
          <a:p>
            <a:pPr algn="ctr"/>
            <a:r>
              <a:rPr lang="ru-RU" sz="1600" b="1" dirty="0" smtClean="0">
                <a:latin typeface="Arial Black" pitchFamily="34" charset="0"/>
              </a:rPr>
              <a:t>от платных услуг в медицинских организациях</a:t>
            </a:r>
            <a:endParaRPr lang="ru-RU" sz="1600" b="1" dirty="0">
              <a:latin typeface="Arial Black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0" y="4708764"/>
            <a:ext cx="12192000" cy="17990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Стрелка вправо 16"/>
          <p:cNvSpPr/>
          <p:nvPr/>
        </p:nvSpPr>
        <p:spPr>
          <a:xfrm>
            <a:off x="3015906" y="5547407"/>
            <a:ext cx="717453" cy="50893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4866613" y="4737941"/>
            <a:ext cx="1885261" cy="227957"/>
          </a:xfrm>
          <a:prstGeom prst="downArrow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Стрелка вниз 73"/>
          <p:cNvSpPr/>
          <p:nvPr/>
        </p:nvSpPr>
        <p:spPr>
          <a:xfrm>
            <a:off x="9087749" y="4694693"/>
            <a:ext cx="1885261" cy="227957"/>
          </a:xfrm>
          <a:prstGeom prst="downArrow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>
            <a:off x="6730365" y="3514113"/>
            <a:ext cx="0" cy="197394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>
            <a:off x="10920281" y="3483629"/>
            <a:ext cx="0" cy="197394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1" name="Содержимое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0243963"/>
              </p:ext>
            </p:extLst>
          </p:nvPr>
        </p:nvGraphicFramePr>
        <p:xfrm>
          <a:off x="8132102" y="516656"/>
          <a:ext cx="3952048" cy="2740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82" name="Содержимое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7674591"/>
              </p:ext>
            </p:extLst>
          </p:nvPr>
        </p:nvGraphicFramePr>
        <p:xfrm>
          <a:off x="112544" y="516656"/>
          <a:ext cx="3876325" cy="2740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cxnSp>
        <p:nvCxnSpPr>
          <p:cNvPr id="32" name="Прямая соединительная линия 31"/>
          <p:cNvCxnSpPr/>
          <p:nvPr/>
        </p:nvCxnSpPr>
        <p:spPr>
          <a:xfrm>
            <a:off x="7945981" y="404113"/>
            <a:ext cx="13672" cy="6461108"/>
          </a:xfrm>
          <a:prstGeom prst="line">
            <a:avLst/>
          </a:prstGeom>
          <a:ln w="34925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6181" y="6495889"/>
            <a:ext cx="7770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*</a:t>
            </a:r>
            <a:r>
              <a:rPr lang="ru-RU" sz="1200" i="1" dirty="0" smtClean="0"/>
              <a:t>Медицинская организация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48923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449589" y="6521682"/>
            <a:ext cx="2743200" cy="365125"/>
          </a:xfrm>
        </p:spPr>
        <p:txBody>
          <a:bodyPr/>
          <a:lstStyle/>
          <a:p>
            <a:fld id="{8221F68F-C346-4E5B-8C0C-C1DB4B5C22C1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71551" y="664413"/>
            <a:ext cx="298833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Конституция РК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362176" y="673555"/>
            <a:ext cx="944899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Порядок и получение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 платной медицинской помощи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устанавливается законом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0" y="14068"/>
            <a:ext cx="12192000" cy="3693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Меры по снижению частных расходов населения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35658" y="1383774"/>
            <a:ext cx="298833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Кодекс РК «О здоровье </a:t>
            </a:r>
          </a:p>
          <a:p>
            <a:pPr marL="266700"/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народа и системе здравоохранения»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362177" y="1119459"/>
            <a:ext cx="7980235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10000"/>
              </a:lnSpc>
            </a:pPr>
            <a:endParaRPr lang="ru-RU" dirty="0"/>
          </a:p>
          <a:p>
            <a:pPr algn="just">
              <a:lnSpc>
                <a:spcPct val="110000"/>
              </a:lnSpc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Уполномоченный орган утверждает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типовую форму договора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и определяет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порядок  и условия оказания платных услуг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35658" y="2600818"/>
            <a:ext cx="276941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 РК «О государственном имуществе»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362177" y="2460992"/>
            <a:ext cx="858733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Цены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 услуги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реализуемые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ГП на ПХВ,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должны обеспечить полное возмещение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понесенных ими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затрат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>
              <a:lnSpc>
                <a:spcPct val="110000"/>
              </a:lnSpc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Цены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услуги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реализуемые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государственными казенными предприятиями,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устанавливаются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уполномоченным или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местным исполнительным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органом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01177" y="4214109"/>
            <a:ext cx="287423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Предпринимательский Кодекс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РК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МЗ «Об утверждении Правил и</a:t>
            </a:r>
          </a:p>
          <a:p>
            <a:pPr marL="266700"/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условий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оказания платных услуг в </a:t>
            </a:r>
          </a:p>
          <a:p>
            <a:pPr marL="266700"/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организациях здравоохранения»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362175" y="4156188"/>
            <a:ext cx="8587337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Государство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устанавливает регулирование цен и тарифов в целях обеспечения национальной безопасности, охраны общественного порядка, прав и свобод человека, здоровья населения в РК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4143375" y="3853960"/>
            <a:ext cx="792479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1" indent="-171450">
              <a:buFont typeface="Wingdings" pitchFamily="2" charset="2"/>
              <a:buChar char="§"/>
              <a:defRPr/>
            </a:pPr>
            <a:endParaRPr lang="ru-RU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tabLst>
                <a:tab pos="0" algn="l"/>
              </a:tabLst>
              <a:defRPr/>
            </a:pPr>
            <a:endParaRPr lang="ru-RU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95775" y="4006360"/>
            <a:ext cx="792479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1" indent="-171450">
              <a:buFont typeface="Wingdings" pitchFamily="2" charset="2"/>
              <a:buChar char="§"/>
              <a:defRPr/>
            </a:pPr>
            <a:endParaRPr lang="ru-RU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tabLst>
                <a:tab pos="0" algn="l"/>
              </a:tabLst>
              <a:defRPr/>
            </a:pPr>
            <a:endParaRPr lang="ru-RU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171551" y="2326226"/>
            <a:ext cx="11896622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160610" y="1161663"/>
            <a:ext cx="11907563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/>
        </p:nvCxnSpPr>
        <p:spPr>
          <a:xfrm>
            <a:off x="2984852" y="523115"/>
            <a:ext cx="0" cy="6229377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3080980" y="518807"/>
            <a:ext cx="0" cy="6233685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Нормативно-правовое обеспечение оказания платных медицинских </a:t>
            </a: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услуг в РК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169203" y="3983902"/>
            <a:ext cx="11896622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321603" y="5135130"/>
            <a:ext cx="11896622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362176" y="5382144"/>
            <a:ext cx="5988575" cy="90486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just"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lnSpc>
                <a:spcPct val="110000"/>
              </a:lnSpc>
            </a:pPr>
            <a:r>
              <a:rPr lang="ru-RU" b="1" dirty="0" smtClean="0"/>
              <a:t>Цены </a:t>
            </a:r>
            <a:r>
              <a:rPr lang="ru-RU" b="1" dirty="0"/>
              <a:t>на платные услуги:</a:t>
            </a:r>
          </a:p>
          <a:p>
            <a:pPr marL="285750" indent="-285750">
              <a:lnSpc>
                <a:spcPct val="110000"/>
              </a:lnSpc>
              <a:buFont typeface="Arial" pitchFamily="34" charset="0"/>
              <a:buChar char="•"/>
            </a:pPr>
            <a:r>
              <a:rPr lang="ru-RU" b="1" dirty="0"/>
              <a:t>определяются</a:t>
            </a:r>
            <a:r>
              <a:rPr lang="ru-RU" dirty="0"/>
              <a:t> с учетом всех видов затрат</a:t>
            </a:r>
          </a:p>
          <a:p>
            <a:pPr marL="285750" indent="-285750">
              <a:lnSpc>
                <a:spcPct val="110000"/>
              </a:lnSpc>
              <a:buFont typeface="Arial" pitchFamily="34" charset="0"/>
              <a:buChar char="•"/>
            </a:pPr>
            <a:r>
              <a:rPr lang="ru-RU" b="1" dirty="0"/>
              <a:t>устанавливаются</a:t>
            </a:r>
            <a:r>
              <a:rPr lang="ru-RU" dirty="0"/>
              <a:t> не ниже тарифа ГОБМП</a:t>
            </a:r>
          </a:p>
        </p:txBody>
      </p:sp>
    </p:spTree>
    <p:extLst>
      <p:ext uri="{BB962C8B-B14F-4D97-AF65-F5344CB8AC3E}">
        <p14:creationId xmlns:p14="http://schemas.microsoft.com/office/powerpoint/2010/main" val="321852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374175" y="6502831"/>
            <a:ext cx="2743200" cy="365125"/>
          </a:xfrm>
        </p:spPr>
        <p:txBody>
          <a:bodyPr/>
          <a:lstStyle/>
          <a:p>
            <a:fld id="{8221F68F-C346-4E5B-8C0C-C1DB4B5C22C1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-15602" y="1276625"/>
            <a:ext cx="298833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Низкая доступность </a:t>
            </a:r>
          </a:p>
          <a:p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государственных</a:t>
            </a: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медицинских услуг</a:t>
            </a: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99276" y="317626"/>
            <a:ext cx="9631680" cy="2289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1" indent="-171450" algn="just">
              <a:lnSpc>
                <a:spcPct val="110000"/>
              </a:lnSpc>
              <a:buFont typeface="Wingdings" pitchFamily="2" charset="2"/>
              <a:buChar char="Ø"/>
              <a:defRPr/>
            </a:pPr>
            <a:endParaRPr lang="ru-RU" sz="1400" b="1" u="sng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5138" lvl="2" indent="-285750" algn="just">
              <a:lnSpc>
                <a:spcPct val="130000"/>
              </a:lnSpc>
              <a:buFont typeface="Wingdings" panose="05000000000000000000" pitchFamily="2" charset="2"/>
              <a:buChar char="Ø"/>
              <a:defRPr/>
            </a:pPr>
            <a:r>
              <a:rPr lang="ru-RU" sz="1400" b="1" u="sng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Увеличение количества участков ПМСП, снижение нагрузки на ВОП</a:t>
            </a:r>
          </a:p>
          <a:p>
            <a:pPr marL="465138" lvl="2" indent="-285750" algn="just">
              <a:lnSpc>
                <a:spcPct val="130000"/>
              </a:lnSpc>
              <a:buFont typeface="Wingdings" panose="05000000000000000000" pitchFamily="2" charset="2"/>
              <a:buChar char="Ø"/>
              <a:defRPr/>
            </a:pPr>
            <a:endParaRPr lang="ru-RU" sz="1400" b="1" u="sng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5138" lvl="2" indent="-285750" algn="just">
              <a:lnSpc>
                <a:spcPct val="130000"/>
              </a:lnSpc>
              <a:buFont typeface="Wingdings" panose="05000000000000000000" pitchFamily="2" charset="2"/>
              <a:buChar char="Ø"/>
              <a:defRPr/>
            </a:pPr>
            <a:r>
              <a:rPr lang="ru-RU" sz="1400" b="1" u="sng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Покрытие растущей потребности населения в некоторых услугах </a:t>
            </a:r>
            <a:r>
              <a:rPr lang="ru-RU" sz="1400" b="1" u="sng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специализированной</a:t>
            </a:r>
          </a:p>
          <a:p>
            <a:pPr marL="179388" lvl="2" algn="just">
              <a:lnSpc>
                <a:spcPct val="130000"/>
              </a:lnSpc>
              <a:defRPr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1400" b="1" u="sng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медицинской помощи</a:t>
            </a:r>
          </a:p>
          <a:p>
            <a:pPr marL="465138" lvl="2" indent="-285750" algn="just">
              <a:lnSpc>
                <a:spcPct val="130000"/>
              </a:lnSpc>
              <a:buFont typeface="Wingdings" panose="05000000000000000000" pitchFamily="2" charset="2"/>
              <a:buChar char="Ø"/>
              <a:defRPr/>
            </a:pPr>
            <a:endParaRPr lang="ru-RU" sz="1400" b="1" u="sng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5138" lvl="2" indent="-285750" algn="just">
              <a:lnSpc>
                <a:spcPct val="130000"/>
              </a:lnSpc>
              <a:buFont typeface="Wingdings" panose="05000000000000000000" pitchFamily="2" charset="2"/>
              <a:buChar char="Ø"/>
              <a:defRPr/>
            </a:pPr>
            <a:r>
              <a:rPr lang="ru-RU" sz="1400" b="1" u="sng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Увеличение </a:t>
            </a:r>
            <a:r>
              <a:rPr lang="ru-RU" sz="1400" b="1" u="sng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государственных расходов на медицинские услуги с целью доведения тарифов до</a:t>
            </a:r>
          </a:p>
          <a:p>
            <a:pPr marL="179388" lvl="2" algn="just">
              <a:lnSpc>
                <a:spcPct val="130000"/>
              </a:lnSpc>
              <a:defRPr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1400" b="1" u="sng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уровня </a:t>
            </a:r>
            <a:r>
              <a:rPr lang="ru-RU" sz="1400" b="1" u="sng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их безубыточности </a:t>
            </a:r>
            <a:r>
              <a:rPr lang="ru-RU" sz="1400" b="1" u="sng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обновление основных средств, повышение заработных плат)</a:t>
            </a:r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2654154" y="15110"/>
            <a:ext cx="9521924" cy="45391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Меры по снижению частных расходов </a:t>
            </a:r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населения</a:t>
            </a:r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9427" y="20490"/>
            <a:ext cx="2560320" cy="44853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Ключевые проблемы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6195" y="2764199"/>
            <a:ext cx="298833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Перепотребление платных</a:t>
            </a:r>
          </a:p>
          <a:p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медицинских услуг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785584" y="2683684"/>
            <a:ext cx="8941359" cy="1123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1" indent="-171450">
              <a:buFont typeface="Wingdings" pitchFamily="2" charset="2"/>
              <a:buChar char="§"/>
              <a:defRPr/>
            </a:pPr>
            <a:endParaRPr lang="ru-RU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3525" lvl="2" indent="-263525" algn="just">
              <a:buFont typeface="Wingdings" pitchFamily="2" charset="2"/>
              <a:buChar char="Ø"/>
              <a:defRPr/>
            </a:pPr>
            <a:r>
              <a:rPr lang="ru-RU" sz="1400" b="1" u="sng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Нормирование инфраструктуры через единые перспективные </a:t>
            </a:r>
            <a:r>
              <a:rPr lang="ru-RU" sz="1400" b="1" u="sng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планы</a:t>
            </a:r>
          </a:p>
          <a:p>
            <a:pPr marL="263525" lvl="2" indent="-263525" algn="just">
              <a:buFont typeface="Wingdings" pitchFamily="2" charset="2"/>
              <a:buChar char="Ø"/>
              <a:defRPr/>
            </a:pPr>
            <a:endParaRPr lang="ru-RU" sz="1400" b="1" u="sng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3525" lvl="2" indent="-263525" algn="just">
              <a:buFont typeface="Wingdings" pitchFamily="2" charset="2"/>
              <a:buChar char="Ø"/>
              <a:defRPr/>
            </a:pPr>
            <a:r>
              <a:rPr lang="ru-RU" sz="1400" b="1" u="sng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Усиление роли ПМСП и роли </a:t>
            </a:r>
            <a:r>
              <a:rPr lang="ru-RU" sz="1400" b="1" u="sng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ВОП</a:t>
            </a:r>
            <a:r>
              <a:rPr lang="ru-RU" sz="1400" b="1" u="sng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b="1" u="sng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2" algn="just">
              <a:defRPr/>
            </a:pPr>
            <a:r>
              <a:rPr lang="ru-RU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1400" b="1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7366" y="3817037"/>
            <a:ext cx="276941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Недостаточное регулирование ценообразования</a:t>
            </a:r>
          </a:p>
          <a:p>
            <a:pPr marL="266700"/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государственных                        организациях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785584" y="3867033"/>
            <a:ext cx="9157887" cy="1311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algn="just"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ru-RU" sz="1400" b="1" u="sng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Пересмотр порядка оказания платных медицинских услуг в организациях здравоохранения</a:t>
            </a:r>
          </a:p>
          <a:p>
            <a:pPr marL="171450" indent="-171450" algn="just">
              <a:lnSpc>
                <a:spcPct val="120000"/>
              </a:lnSpc>
              <a:buFont typeface="Wingdings" pitchFamily="2" charset="2"/>
              <a:buChar char="Ø"/>
              <a:defRPr/>
            </a:pPr>
            <a:endParaRPr lang="ru-RU" sz="13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9525" algn="just">
              <a:lnSpc>
                <a:spcPct val="120000"/>
              </a:lnSpc>
              <a:buFont typeface="Wingdings" pitchFamily="2" charset="2"/>
              <a:buChar char="ü"/>
              <a:defRPr/>
            </a:pPr>
            <a:r>
              <a:rPr lang="ru-RU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Конкретизация перечня и порядка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оказания платных медицинских услуг;</a:t>
            </a:r>
          </a:p>
          <a:p>
            <a:pPr marL="171450" lvl="1" indent="9525" algn="just">
              <a:lnSpc>
                <a:spcPct val="120000"/>
              </a:lnSpc>
              <a:buFont typeface="Wingdings" pitchFamily="2" charset="2"/>
              <a:buChar char="ü"/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Регулирование уровня </a:t>
            </a:r>
            <a:r>
              <a:rPr lang="ru-RU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рентабельности в государственных организациях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с целью ограничения сверхприбыли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0120" y="5430604"/>
            <a:ext cx="261403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Высокий уровень неформальных платежей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806781" y="5395477"/>
            <a:ext cx="8791032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lvl="2" indent="-263525" algn="just">
              <a:buFont typeface="Wingdings" pitchFamily="2" charset="2"/>
              <a:buChar char="Ø"/>
              <a:defRPr/>
            </a:pPr>
            <a:r>
              <a:rPr lang="ru-RU" sz="1400" b="1" u="sng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Внедрение механизма </a:t>
            </a:r>
            <a:r>
              <a:rPr lang="ru-RU" sz="1400" b="1" u="sng" dirty="0" err="1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сооплаты</a:t>
            </a:r>
            <a:r>
              <a:rPr lang="ru-RU" sz="1400" b="1" u="sng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в том числе на сервисные услуги в стационаре</a:t>
            </a:r>
          </a:p>
          <a:p>
            <a:pPr marL="263525" lvl="2" indent="-263525" algn="just">
              <a:buFont typeface="Wingdings" pitchFamily="2" charset="2"/>
              <a:buChar char="Ø"/>
              <a:defRPr/>
            </a:pPr>
            <a:endParaRPr lang="ru-RU" sz="1200" dirty="0" smtClean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3525" lvl="2" indent="-263525" algn="just">
              <a:buFont typeface="Wingdings" pitchFamily="2" charset="2"/>
              <a:buChar char="Ø"/>
              <a:defRPr/>
            </a:pPr>
            <a:r>
              <a:rPr lang="ru-RU" sz="1400" b="1" u="sng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Стимулирование добровольного медицинского страхования</a:t>
            </a:r>
            <a:r>
              <a:rPr lang="ru-RU" sz="1200" b="1" u="sng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71450" lvl="2" indent="-171450" algn="just">
              <a:buFont typeface="Wingdings" pitchFamily="2" charset="2"/>
              <a:buChar char="Ø"/>
              <a:defRPr/>
            </a:pPr>
            <a:endParaRPr lang="ru-RU" sz="1200" b="1" u="sng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2" indent="-163513" algn="just">
              <a:buFont typeface="Wingdings" panose="05000000000000000000" pitchFamily="2" charset="2"/>
              <a:buChar char="ü"/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Рассмотрение возможности уменьшения налогооблагаемой базы по налогу на прибыль</a:t>
            </a:r>
            <a:endParaRPr lang="kk-KZ" sz="1300" dirty="0" smtClean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143375" y="3853960"/>
            <a:ext cx="792479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1" indent="-171450">
              <a:buFont typeface="Wingdings" pitchFamily="2" charset="2"/>
              <a:buChar char="§"/>
              <a:defRPr/>
            </a:pPr>
            <a:endParaRPr lang="ru-RU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tabLst>
                <a:tab pos="0" algn="l"/>
              </a:tabLst>
              <a:defRPr/>
            </a:pPr>
            <a:endParaRPr lang="ru-RU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95775" y="4006360"/>
            <a:ext cx="792479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1" indent="-171450">
              <a:buFont typeface="Wingdings" pitchFamily="2" charset="2"/>
              <a:buChar char="§"/>
              <a:defRPr/>
            </a:pPr>
            <a:endParaRPr lang="ru-RU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tabLst>
                <a:tab pos="0" algn="l"/>
              </a:tabLst>
              <a:defRPr/>
            </a:pPr>
            <a:endParaRPr lang="ru-RU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flipV="1">
            <a:off x="171551" y="2665801"/>
            <a:ext cx="11907563" cy="19307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2644872" y="469028"/>
            <a:ext cx="9282" cy="6245197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135658" y="5261684"/>
            <a:ext cx="11907563" cy="19307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V="1">
            <a:off x="135657" y="3676472"/>
            <a:ext cx="11907563" cy="19307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>
            <a:off x="2550935" y="469027"/>
            <a:ext cx="9282" cy="6245197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2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9DDA0F3-8193-49D0-AE00-F4F1E0816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25993" y="6543787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3002AE-D364-491E-9539-B6AF3CC8394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304801"/>
            <a:ext cx="12192000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Взаимосвязь дефицита ГОБМП и 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частных 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расходов 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населения на услуги, входящие в ГОБМП 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733730" y="720476"/>
            <a:ext cx="11026194" cy="2875798"/>
            <a:chOff x="835330" y="489567"/>
            <a:chExt cx="11026194" cy="2875798"/>
          </a:xfrm>
        </p:grpSpPr>
        <p:graphicFrame>
          <p:nvGraphicFramePr>
            <p:cNvPr id="11" name="Диаграмма 10"/>
            <p:cNvGraphicFramePr/>
            <p:nvPr>
              <p:extLst>
                <p:ext uri="{D42A27DB-BD31-4B8C-83A1-F6EECF244321}">
                  <p14:modId xmlns:p14="http://schemas.microsoft.com/office/powerpoint/2010/main" val="2792395611"/>
                </p:ext>
              </p:extLst>
            </p:nvPr>
          </p:nvGraphicFramePr>
          <p:xfrm>
            <a:off x="835330" y="489567"/>
            <a:ext cx="11026194" cy="287579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8" name="Прямоугольник 17"/>
            <p:cNvSpPr/>
            <p:nvPr/>
          </p:nvSpPr>
          <p:spPr>
            <a:xfrm>
              <a:off x="967283" y="2465501"/>
              <a:ext cx="10781697" cy="553998"/>
            </a:xfrm>
            <a:prstGeom prst="rect">
              <a:avLst/>
            </a:prstGeom>
            <a:ln w="28575">
              <a:solidFill>
                <a:srgbClr val="006600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ru-RU" sz="1400" b="1" dirty="0" smtClean="0">
                  <a:latin typeface="Arial" pitchFamily="34" charset="0"/>
                  <a:cs typeface="Arial" pitchFamily="34" charset="0"/>
                </a:rPr>
                <a:t>*с учетом оптимизации ГОБМП и внедрением ОСМС в 2020 году частные расходы на услуги, входящие в ГОБМП, </a:t>
              </a:r>
              <a:r>
                <a:rPr lang="ru-RU" sz="14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сократятся на </a:t>
              </a:r>
              <a:r>
                <a:rPr lang="ru-RU" sz="16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32%</a:t>
              </a:r>
              <a:endParaRPr lang="ru-RU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5" name="Прямая соединительная линия 14"/>
            <p:cNvCxnSpPr/>
            <p:nvPr/>
          </p:nvCxnSpPr>
          <p:spPr>
            <a:xfrm flipH="1">
              <a:off x="7674333" y="736731"/>
              <a:ext cx="2" cy="1272785"/>
            </a:xfrm>
            <a:prstGeom prst="line">
              <a:avLst/>
            </a:prstGeom>
            <a:ln>
              <a:prstDash val="dash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17" name="Прямоугольник 16"/>
            <p:cNvSpPr/>
            <p:nvPr/>
          </p:nvSpPr>
          <p:spPr>
            <a:xfrm>
              <a:off x="10963521" y="707901"/>
              <a:ext cx="898003" cy="25391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050" b="1" i="1" dirty="0" smtClean="0"/>
                <a:t>млрд.тенге</a:t>
              </a:r>
              <a:endParaRPr lang="ru-RU" sz="1050" i="1" dirty="0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2973617" y="1840704"/>
              <a:ext cx="64711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 smtClean="0">
                  <a:solidFill>
                    <a:srgbClr val="FFC000"/>
                  </a:solidFill>
                  <a:latin typeface="Arial Black" pitchFamily="34" charset="0"/>
                  <a:cs typeface="Arial" pitchFamily="34" charset="0"/>
                </a:rPr>
                <a:t>+2%</a:t>
              </a:r>
              <a:endParaRPr lang="ru-RU" sz="1200" b="1" dirty="0">
                <a:solidFill>
                  <a:srgbClr val="FFC000"/>
                </a:solidFill>
                <a:latin typeface="Arial Black" pitchFamily="34" charset="0"/>
                <a:cs typeface="Arial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270331" y="1768357"/>
              <a:ext cx="64711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 smtClean="0">
                  <a:solidFill>
                    <a:srgbClr val="FFC000"/>
                  </a:solidFill>
                  <a:latin typeface="Arial Black" pitchFamily="34" charset="0"/>
                  <a:cs typeface="Arial" pitchFamily="34" charset="0"/>
                </a:rPr>
                <a:t>+21%</a:t>
              </a:r>
              <a:endParaRPr lang="ru-RU" sz="1200" b="1" dirty="0">
                <a:solidFill>
                  <a:srgbClr val="FFC000"/>
                </a:solidFill>
                <a:latin typeface="Arial Black" pitchFamily="34" charset="0"/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594594" y="1756466"/>
              <a:ext cx="64711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>
                  <a:solidFill>
                    <a:srgbClr val="FFC000"/>
                  </a:solidFill>
                  <a:latin typeface="Arial Black" pitchFamily="34" charset="0"/>
                  <a:cs typeface="Arial" pitchFamily="34" charset="0"/>
                </a:rPr>
                <a:t>+</a:t>
              </a:r>
              <a:r>
                <a:rPr lang="ru-RU" sz="1200" b="1" dirty="0" smtClean="0">
                  <a:solidFill>
                    <a:srgbClr val="FFC000"/>
                  </a:solidFill>
                  <a:latin typeface="Arial Black" pitchFamily="34" charset="0"/>
                  <a:cs typeface="Arial" pitchFamily="34" charset="0"/>
                </a:rPr>
                <a:t>21%</a:t>
              </a:r>
              <a:endParaRPr lang="ru-RU" sz="1200" b="1" dirty="0">
                <a:solidFill>
                  <a:srgbClr val="FFC000"/>
                </a:solidFill>
                <a:latin typeface="Arial Black" pitchFamily="34" charset="0"/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944780" y="1718449"/>
              <a:ext cx="64711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 smtClean="0">
                  <a:solidFill>
                    <a:srgbClr val="FFC000"/>
                  </a:solidFill>
                  <a:latin typeface="Arial Black" pitchFamily="34" charset="0"/>
                  <a:cs typeface="Arial" pitchFamily="34" charset="0"/>
                </a:rPr>
                <a:t>+18%</a:t>
              </a:r>
              <a:endParaRPr lang="ru-RU" sz="1200" b="1" dirty="0">
                <a:solidFill>
                  <a:srgbClr val="FFC000"/>
                </a:solidFill>
                <a:latin typeface="Arial Black" pitchFamily="34" charset="0"/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329333" y="1632034"/>
              <a:ext cx="64711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 smtClean="0">
                  <a:solidFill>
                    <a:srgbClr val="FFC000"/>
                  </a:solidFill>
                  <a:latin typeface="Arial Black" pitchFamily="34" charset="0"/>
                  <a:cs typeface="Arial" pitchFamily="34" charset="0"/>
                </a:rPr>
                <a:t>+9%</a:t>
              </a:r>
              <a:endParaRPr lang="ru-RU" sz="1200" b="1" dirty="0">
                <a:solidFill>
                  <a:srgbClr val="FFC000"/>
                </a:solidFill>
                <a:latin typeface="Arial Black" pitchFamily="34" charset="0"/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9663422" y="1756465"/>
              <a:ext cx="90676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 smtClean="0">
                  <a:solidFill>
                    <a:srgbClr val="FFC000"/>
                  </a:solidFill>
                  <a:latin typeface="Arial Black" pitchFamily="34" charset="0"/>
                  <a:cs typeface="Arial" pitchFamily="34" charset="0"/>
                </a:rPr>
                <a:t>-21%</a:t>
              </a:r>
              <a:endParaRPr lang="ru-RU" sz="1200" b="1" dirty="0">
                <a:solidFill>
                  <a:srgbClr val="FFC000"/>
                </a:solidFill>
                <a:latin typeface="Arial Black" pitchFamily="34" charset="0"/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1007722" y="1826637"/>
              <a:ext cx="64711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 smtClean="0">
                  <a:solidFill>
                    <a:srgbClr val="FFC000"/>
                  </a:solidFill>
                  <a:latin typeface="Arial Black" pitchFamily="34" charset="0"/>
                  <a:cs typeface="Arial" pitchFamily="34" charset="0"/>
                </a:rPr>
                <a:t>-32%</a:t>
              </a:r>
              <a:endParaRPr lang="ru-RU" sz="1200" b="1" dirty="0">
                <a:solidFill>
                  <a:srgbClr val="FFC000"/>
                </a:solidFill>
                <a:latin typeface="Arial Black" pitchFamily="34" charset="0"/>
                <a:cs typeface="Arial" pitchFamily="34" charset="0"/>
              </a:endParaRPr>
            </a:p>
          </p:txBody>
        </p:sp>
      </p:grpSp>
      <p:sp>
        <p:nvSpPr>
          <p:cNvPr id="23" name="Прямоугольник 22"/>
          <p:cNvSpPr/>
          <p:nvPr/>
        </p:nvSpPr>
        <p:spPr>
          <a:xfrm>
            <a:off x="9620" y="3336519"/>
            <a:ext cx="12192000" cy="377336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Прогноз совокупных частных расходов с учетом увеличения государственного финансирования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24" name="Диаграмма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625492"/>
              </p:ext>
            </p:extLst>
          </p:nvPr>
        </p:nvGraphicFramePr>
        <p:xfrm>
          <a:off x="835854" y="3713856"/>
          <a:ext cx="11025669" cy="2056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5" name="Прямоугольник 24"/>
          <p:cNvSpPr/>
          <p:nvPr/>
        </p:nvSpPr>
        <p:spPr>
          <a:xfrm>
            <a:off x="97686" y="5868698"/>
            <a:ext cx="12010233" cy="738664"/>
          </a:xfrm>
          <a:prstGeom prst="rect">
            <a:avLst/>
          </a:prstGeom>
          <a:ln w="19050">
            <a:solidFill>
              <a:srgbClr val="C0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71450" indent="-171450">
              <a:buFont typeface="Wingdings" pitchFamily="2" charset="2"/>
              <a:buChar char="ü"/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Расходы на здравоохранение со всех источников финансирования увеличатся </a:t>
            </a:r>
            <a:r>
              <a:rPr lang="ru-RU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 3,2% от ВВП в 2018 г. </a:t>
            </a:r>
            <a:r>
              <a:rPr lang="ru-RU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</a:t>
            </a:r>
            <a:r>
              <a:rPr lang="ru-RU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4,7% от ВВП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 2023 г.</a:t>
            </a:r>
          </a:p>
          <a:p>
            <a:pPr marL="171450" indent="-171450">
              <a:buFont typeface="Wingdings" pitchFamily="2" charset="2"/>
              <a:buChar char="ü"/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Государственные расходы увеличатся </a:t>
            </a:r>
            <a:r>
              <a:rPr lang="ru-RU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 1,9% от ВВП </a:t>
            </a:r>
            <a:r>
              <a:rPr lang="ru-RU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2,8% от ВВП </a:t>
            </a: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>
              <a:buFont typeface="Wingdings" pitchFamily="2" charset="2"/>
              <a:buChar char="ü"/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Частные расходы сохранятся на уровне 1,3% ВВП, а их доля в общих расходах на здравоохранение </a:t>
            </a:r>
            <a:r>
              <a:rPr lang="ru-RU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снизится с 38% в 2017 году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 28,8% в 2023 г.</a:t>
            </a:r>
            <a:endParaRPr lang="ru-RU" sz="1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472" y="-36842"/>
            <a:ext cx="6132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Дополнительная информация</a:t>
            </a:r>
            <a:endParaRPr lang="ru-RU" sz="1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03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515836" y="1848959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k-KZ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8236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9700</TotalTime>
  <Words>945</Words>
  <Application>Microsoft Office PowerPoint</Application>
  <PresentationFormat>Широкоэкранный</PresentationFormat>
  <Paragraphs>243</Paragraphs>
  <Slides>8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Arial Narrow</vt:lpstr>
      <vt:lpstr>Calibri</vt:lpstr>
      <vt:lpstr>Calibri Light</vt:lpstr>
      <vt:lpstr>Century Gothic</vt:lpstr>
      <vt:lpstr>Wingdings</vt:lpstr>
      <vt:lpstr>Тема Office</vt:lpstr>
      <vt:lpstr>АНАЛИЗ ПЛАТНЫХ УСЛУГ В МЕДИЦИНСКИХ ОРГАНИЗАЦИЯХ И МЕРЫ ПО ИХ РЕГУЛИРОВАНИЮ</vt:lpstr>
      <vt:lpstr>Презентация PowerPoint</vt:lpstr>
      <vt:lpstr>Презентация PowerPoint</vt:lpstr>
      <vt:lpstr>Формирование цен на медицинские услуги</vt:lpstr>
      <vt:lpstr>Презентация PowerPoint</vt:lpstr>
      <vt:lpstr>Меры по снижению частных расходов населения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Платные услуги в медицинских организациях</dc:title>
  <dc:creator>Bibinur Madikenova</dc:creator>
  <cp:lastModifiedBy>Темекова Зарина Мухтаровна</cp:lastModifiedBy>
  <cp:revision>747</cp:revision>
  <cp:lastPrinted>2018-12-12T12:28:33Z</cp:lastPrinted>
  <dcterms:created xsi:type="dcterms:W3CDTF">2018-11-08T07:13:04Z</dcterms:created>
  <dcterms:modified xsi:type="dcterms:W3CDTF">2018-12-12T15:03:13Z</dcterms:modified>
</cp:coreProperties>
</file>